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2"/>
  </p:notesMasterIdLst>
  <p:handoutMasterIdLst>
    <p:handoutMasterId r:id="rId33"/>
  </p:handoutMasterIdLst>
  <p:sldIdLst>
    <p:sldId id="256" r:id="rId2"/>
    <p:sldId id="319" r:id="rId3"/>
    <p:sldId id="333" r:id="rId4"/>
    <p:sldId id="321" r:id="rId5"/>
    <p:sldId id="334" r:id="rId6"/>
    <p:sldId id="335" r:id="rId7"/>
    <p:sldId id="336" r:id="rId8"/>
    <p:sldId id="342" r:id="rId9"/>
    <p:sldId id="337" r:id="rId10"/>
    <p:sldId id="339" r:id="rId11"/>
    <p:sldId id="340" r:id="rId12"/>
    <p:sldId id="341" r:id="rId13"/>
    <p:sldId id="325" r:id="rId14"/>
    <p:sldId id="326" r:id="rId15"/>
    <p:sldId id="349" r:id="rId16"/>
    <p:sldId id="327" r:id="rId17"/>
    <p:sldId id="345" r:id="rId18"/>
    <p:sldId id="351" r:id="rId19"/>
    <p:sldId id="352" r:id="rId20"/>
    <p:sldId id="353" r:id="rId21"/>
    <p:sldId id="343" r:id="rId22"/>
    <p:sldId id="356" r:id="rId23"/>
    <p:sldId id="355" r:id="rId24"/>
    <p:sldId id="357" r:id="rId25"/>
    <p:sldId id="354" r:id="rId26"/>
    <p:sldId id="359" r:id="rId27"/>
    <p:sldId id="360" r:id="rId28"/>
    <p:sldId id="346" r:id="rId29"/>
    <p:sldId id="347" r:id="rId30"/>
    <p:sldId id="358" r:id="rId31"/>
  </p:sldIdLst>
  <p:sldSz cx="9144000" cy="6858000" type="screen4x3"/>
  <p:notesSz cx="6858000" cy="9144000"/>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E5B9"/>
    <a:srgbClr val="E70308"/>
    <a:srgbClr val="3199BD"/>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9" autoAdjust="0"/>
    <p:restoredTop sz="93122" autoAdjust="0"/>
  </p:normalViewPr>
  <p:slideViewPr>
    <p:cSldViewPr>
      <p:cViewPr>
        <p:scale>
          <a:sx n="48" d="100"/>
          <a:sy n="48" d="100"/>
        </p:scale>
        <p:origin x="-930"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94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94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94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AC3850B-796E-4BF8-93B0-475E425B1DD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74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B3A54348-6F65-4B68-A1AD-3F4B050C84C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F011FB-B870-4E68-A4B8-4AEB02CFA7AC}" type="slidenum">
              <a:rPr lang="en-US"/>
              <a:pPr/>
              <a:t>22</a:t>
            </a:fld>
            <a:endParaRPr lang="en-US"/>
          </a:p>
        </p:txBody>
      </p:sp>
      <p:sp>
        <p:nvSpPr>
          <p:cNvPr id="223234" name="Rectangle 2"/>
          <p:cNvSpPr>
            <a:spLocks noRot="1" noChangeArrowheads="1" noTextEdit="1"/>
          </p:cNvSpPr>
          <p:nvPr>
            <p:ph type="sldImg"/>
          </p:nvPr>
        </p:nvSpPr>
        <p:spPr>
          <a:ln/>
        </p:spPr>
      </p:sp>
      <p:sp>
        <p:nvSpPr>
          <p:cNvPr id="223235" name="Rectangle 3"/>
          <p:cNvSpPr>
            <a:spLocks noGrp="1" noChangeArrowheads="1"/>
          </p:cNvSpPr>
          <p:nvPr>
            <p:ph type="body" idx="1"/>
          </p:nvPr>
        </p:nvSpPr>
        <p:spPr/>
        <p:txBody>
          <a:bodyPr/>
          <a:lstStyle/>
          <a:p>
            <a:r>
              <a:rPr lang="en-US" sz="1800" b="1"/>
              <a:t>Facilitators are reminded to cue cross-breakout groups for movement to next rotation.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3B8F1B-66D6-4DC0-9C3B-8C1271A85D58}" type="slidenum">
              <a:rPr lang="en-US"/>
              <a:pPr/>
              <a:t>23</a:t>
            </a:fld>
            <a:endParaRPr lang="en-US"/>
          </a:p>
        </p:txBody>
      </p:sp>
      <p:sp>
        <p:nvSpPr>
          <p:cNvPr id="160770" name="Rectangle 2"/>
          <p:cNvSpPr>
            <a:spLocks noRot="1" noChangeArrowheads="1" noTextEdit="1"/>
          </p:cNvSpPr>
          <p:nvPr>
            <p:ph type="sldImg"/>
          </p:nvPr>
        </p:nvSpPr>
        <p:spPr>
          <a:ln/>
        </p:spPr>
      </p:sp>
      <p:sp>
        <p:nvSpPr>
          <p:cNvPr id="160771" name="Rectangle 3"/>
          <p:cNvSpPr>
            <a:spLocks noGrp="1" noChangeArrowheads="1"/>
          </p:cNvSpPr>
          <p:nvPr>
            <p:ph type="body" idx="1"/>
          </p:nvPr>
        </p:nvSpPr>
        <p:spPr/>
        <p:txBody>
          <a:bodyPr/>
          <a:lstStyle/>
          <a:p>
            <a:r>
              <a:rPr lang="en-US" sz="1800" b="1"/>
              <a:t>Facilitators are reminded to cue cross-breakout groups for movement to next rotation.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667A86-EE5C-4CE9-BCFB-779744CA75F4}" type="slidenum">
              <a:rPr lang="en-US"/>
              <a:pPr/>
              <a:t>24</a:t>
            </a:fld>
            <a:endParaRPr lang="en-US"/>
          </a:p>
        </p:txBody>
      </p:sp>
      <p:sp>
        <p:nvSpPr>
          <p:cNvPr id="225282" name="Rectangle 2"/>
          <p:cNvSpPr>
            <a:spLocks noRot="1" noChangeArrowheads="1" noTextEdit="1"/>
          </p:cNvSpPr>
          <p:nvPr>
            <p:ph type="sldImg"/>
          </p:nvPr>
        </p:nvSpPr>
        <p:spPr>
          <a:ln/>
        </p:spPr>
      </p:sp>
      <p:sp>
        <p:nvSpPr>
          <p:cNvPr id="225283" name="Rectangle 3"/>
          <p:cNvSpPr>
            <a:spLocks noGrp="1" noChangeArrowheads="1"/>
          </p:cNvSpPr>
          <p:nvPr>
            <p:ph type="body" idx="1"/>
          </p:nvPr>
        </p:nvSpPr>
        <p:spPr/>
        <p:txBody>
          <a:bodyPr/>
          <a:lstStyle/>
          <a:p>
            <a:r>
              <a:rPr lang="en-US" sz="1800" b="1"/>
              <a:t>Facilitators are reminded to cue cross-breakout groups for movement to next rotation.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8131" name="Rectangle 3"/>
          <p:cNvSpPr>
            <a:spLocks noGrp="1" noChangeArrowheads="1"/>
          </p:cNvSpPr>
          <p:nvPr>
            <p:ph type="ctrTitle"/>
          </p:nvPr>
        </p:nvSpPr>
        <p:spPr>
          <a:xfrm>
            <a:off x="2743200" y="1676400"/>
            <a:ext cx="5715000" cy="2209800"/>
          </a:xfrm>
        </p:spPr>
        <p:txBody>
          <a:bodyPr anchor="t"/>
          <a:lstStyle>
            <a:lvl1pPr algn="ctr">
              <a:defRPr sz="4800"/>
            </a:lvl1pPr>
          </a:lstStyle>
          <a:p>
            <a:r>
              <a:rPr lang="en-US" smtClean="0"/>
              <a:t>Click to edit Master title style</a:t>
            </a:r>
            <a:endParaRPr lang="en-CA"/>
          </a:p>
        </p:txBody>
      </p:sp>
      <p:sp>
        <p:nvSpPr>
          <p:cNvPr id="48132" name="Rectangle 4"/>
          <p:cNvSpPr>
            <a:spLocks noGrp="1" noChangeArrowheads="1"/>
          </p:cNvSpPr>
          <p:nvPr>
            <p:ph type="subTitle" idx="1"/>
          </p:nvPr>
        </p:nvSpPr>
        <p:spPr>
          <a:xfrm>
            <a:off x="2743200" y="4267200"/>
            <a:ext cx="5715000" cy="990600"/>
          </a:xfrm>
        </p:spPr>
        <p:txBody>
          <a:bodyPr/>
          <a:lstStyle>
            <a:lvl1pPr marL="0" indent="0" algn="ctr">
              <a:buFontTx/>
              <a:buNone/>
              <a:defRPr/>
            </a:lvl1pPr>
          </a:lstStyle>
          <a:p>
            <a:r>
              <a:rPr lang="en-US" smtClean="0"/>
              <a:t>Click to edit Master subtitle style</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CA"/>
          </a:p>
        </p:txBody>
      </p:sp>
      <p:sp>
        <p:nvSpPr>
          <p:cNvPr id="5" name="Rectangle 4"/>
          <p:cNvSpPr>
            <a:spLocks noGrp="1" noChangeArrowheads="1"/>
          </p:cNvSpPr>
          <p:nvPr>
            <p:ph type="ftr" sz="quarter" idx="11"/>
          </p:nvPr>
        </p:nvSpPr>
        <p:spPr>
          <a:ln/>
        </p:spPr>
        <p:txBody>
          <a:bodyPr/>
          <a:lstStyle>
            <a:lvl1pPr>
              <a:defRPr/>
            </a:lvl1pPr>
          </a:lstStyle>
          <a:p>
            <a:pPr>
              <a:defRPr/>
            </a:pPr>
            <a:endParaRPr lang="en-CA"/>
          </a:p>
        </p:txBody>
      </p:sp>
      <p:sp>
        <p:nvSpPr>
          <p:cNvPr id="6" name="Rectangle 5"/>
          <p:cNvSpPr>
            <a:spLocks noGrp="1" noChangeArrowheads="1"/>
          </p:cNvSpPr>
          <p:nvPr>
            <p:ph type="sldNum" sz="quarter" idx="12"/>
          </p:nvPr>
        </p:nvSpPr>
        <p:spPr>
          <a:ln/>
        </p:spPr>
        <p:txBody>
          <a:bodyPr/>
          <a:lstStyle>
            <a:lvl1pPr>
              <a:defRPr/>
            </a:lvl1pPr>
          </a:lstStyle>
          <a:p>
            <a:pPr>
              <a:defRPr/>
            </a:pPr>
            <a:fld id="{9D16CB9F-2D6D-40B3-84C1-8E41EDCC72D2}"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CA"/>
          </a:p>
        </p:txBody>
      </p:sp>
      <p:sp>
        <p:nvSpPr>
          <p:cNvPr id="5" name="Rectangle 4"/>
          <p:cNvSpPr>
            <a:spLocks noGrp="1" noChangeArrowheads="1"/>
          </p:cNvSpPr>
          <p:nvPr>
            <p:ph type="ftr" sz="quarter" idx="11"/>
          </p:nvPr>
        </p:nvSpPr>
        <p:spPr>
          <a:ln/>
        </p:spPr>
        <p:txBody>
          <a:bodyPr/>
          <a:lstStyle>
            <a:lvl1pPr>
              <a:defRPr/>
            </a:lvl1pPr>
          </a:lstStyle>
          <a:p>
            <a:pPr>
              <a:defRPr/>
            </a:pPr>
            <a:endParaRPr lang="en-CA"/>
          </a:p>
        </p:txBody>
      </p:sp>
      <p:sp>
        <p:nvSpPr>
          <p:cNvPr id="6" name="Rectangle 5"/>
          <p:cNvSpPr>
            <a:spLocks noGrp="1" noChangeArrowheads="1"/>
          </p:cNvSpPr>
          <p:nvPr>
            <p:ph type="sldNum" sz="quarter" idx="12"/>
          </p:nvPr>
        </p:nvSpPr>
        <p:spPr>
          <a:ln/>
        </p:spPr>
        <p:txBody>
          <a:bodyPr/>
          <a:lstStyle>
            <a:lvl1pPr>
              <a:defRPr/>
            </a:lvl1pPr>
          </a:lstStyle>
          <a:p>
            <a:pPr>
              <a:defRPr/>
            </a:pPr>
            <a:fld id="{035B98F3-146E-490B-B449-6C7AA45CC829}"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2057400" cy="58674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7620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CA"/>
          </a:p>
        </p:txBody>
      </p:sp>
      <p:sp>
        <p:nvSpPr>
          <p:cNvPr id="5" name="Rectangle 4"/>
          <p:cNvSpPr>
            <a:spLocks noGrp="1" noChangeArrowheads="1"/>
          </p:cNvSpPr>
          <p:nvPr>
            <p:ph type="ftr" sz="quarter" idx="11"/>
          </p:nvPr>
        </p:nvSpPr>
        <p:spPr>
          <a:ln/>
        </p:spPr>
        <p:txBody>
          <a:bodyPr/>
          <a:lstStyle>
            <a:lvl1pPr>
              <a:defRPr/>
            </a:lvl1pPr>
          </a:lstStyle>
          <a:p>
            <a:pPr>
              <a:defRPr/>
            </a:pPr>
            <a:endParaRPr lang="en-CA"/>
          </a:p>
        </p:txBody>
      </p:sp>
      <p:sp>
        <p:nvSpPr>
          <p:cNvPr id="6" name="Rectangle 5"/>
          <p:cNvSpPr>
            <a:spLocks noGrp="1" noChangeArrowheads="1"/>
          </p:cNvSpPr>
          <p:nvPr>
            <p:ph type="sldNum" sz="quarter" idx="12"/>
          </p:nvPr>
        </p:nvSpPr>
        <p:spPr>
          <a:ln/>
        </p:spPr>
        <p:txBody>
          <a:bodyPr/>
          <a:lstStyle>
            <a:lvl1pPr>
              <a:defRPr/>
            </a:lvl1pPr>
          </a:lstStyle>
          <a:p>
            <a:pPr>
              <a:defRPr/>
            </a:pPr>
            <a:fld id="{BBDA58E6-8EA6-4FCC-8BE8-B868AB6A9138}"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CA"/>
          </a:p>
        </p:txBody>
      </p:sp>
      <p:sp>
        <p:nvSpPr>
          <p:cNvPr id="5" name="Rectangle 4"/>
          <p:cNvSpPr>
            <a:spLocks noGrp="1" noChangeArrowheads="1"/>
          </p:cNvSpPr>
          <p:nvPr>
            <p:ph type="ftr" sz="quarter" idx="11"/>
          </p:nvPr>
        </p:nvSpPr>
        <p:spPr>
          <a:ln/>
        </p:spPr>
        <p:txBody>
          <a:bodyPr/>
          <a:lstStyle>
            <a:lvl1pPr>
              <a:defRPr/>
            </a:lvl1pPr>
          </a:lstStyle>
          <a:p>
            <a:pPr>
              <a:defRPr/>
            </a:pPr>
            <a:endParaRPr lang="en-CA"/>
          </a:p>
        </p:txBody>
      </p:sp>
      <p:sp>
        <p:nvSpPr>
          <p:cNvPr id="6" name="Rectangle 5"/>
          <p:cNvSpPr>
            <a:spLocks noGrp="1" noChangeArrowheads="1"/>
          </p:cNvSpPr>
          <p:nvPr>
            <p:ph type="sldNum" sz="quarter" idx="12"/>
          </p:nvPr>
        </p:nvSpPr>
        <p:spPr>
          <a:ln/>
        </p:spPr>
        <p:txBody>
          <a:bodyPr/>
          <a:lstStyle>
            <a:lvl1pPr>
              <a:defRPr/>
            </a:lvl1pPr>
          </a:lstStyle>
          <a:p>
            <a:pPr>
              <a:defRPr/>
            </a:pPr>
            <a:fld id="{F25796E6-A65E-4BC6-9BA5-0FC3F1D07733}"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pPr>
              <a:defRPr/>
            </a:pPr>
            <a:endParaRPr lang="en-CA"/>
          </a:p>
        </p:txBody>
      </p:sp>
      <p:sp>
        <p:nvSpPr>
          <p:cNvPr id="5" name="Rectangle 4"/>
          <p:cNvSpPr>
            <a:spLocks noGrp="1" noChangeArrowheads="1"/>
          </p:cNvSpPr>
          <p:nvPr>
            <p:ph type="ftr" sz="quarter" idx="11"/>
          </p:nvPr>
        </p:nvSpPr>
        <p:spPr>
          <a:ln/>
        </p:spPr>
        <p:txBody>
          <a:bodyPr/>
          <a:lstStyle>
            <a:lvl1pPr>
              <a:defRPr/>
            </a:lvl1pPr>
          </a:lstStyle>
          <a:p>
            <a:pPr>
              <a:defRPr/>
            </a:pPr>
            <a:endParaRPr lang="en-CA"/>
          </a:p>
        </p:txBody>
      </p:sp>
      <p:sp>
        <p:nvSpPr>
          <p:cNvPr id="6" name="Rectangle 5"/>
          <p:cNvSpPr>
            <a:spLocks noGrp="1" noChangeArrowheads="1"/>
          </p:cNvSpPr>
          <p:nvPr>
            <p:ph type="sldNum" sz="quarter" idx="12"/>
          </p:nvPr>
        </p:nvSpPr>
        <p:spPr>
          <a:ln/>
        </p:spPr>
        <p:txBody>
          <a:bodyPr/>
          <a:lstStyle>
            <a:lvl1pPr>
              <a:defRPr/>
            </a:lvl1pPr>
          </a:lstStyle>
          <a:p>
            <a:pPr>
              <a:defRPr/>
            </a:pPr>
            <a:fld id="{965C80FC-CDE2-4FF3-92E1-172FBAAAFAC8}"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9050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050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3"/>
          <p:cNvSpPr>
            <a:spLocks noGrp="1" noChangeArrowheads="1"/>
          </p:cNvSpPr>
          <p:nvPr>
            <p:ph type="dt" sz="half" idx="10"/>
          </p:nvPr>
        </p:nvSpPr>
        <p:spPr>
          <a:ln/>
        </p:spPr>
        <p:txBody>
          <a:bodyPr/>
          <a:lstStyle>
            <a:lvl1pPr>
              <a:defRPr/>
            </a:lvl1pPr>
          </a:lstStyle>
          <a:p>
            <a:pPr>
              <a:defRPr/>
            </a:pPr>
            <a:endParaRPr lang="en-CA"/>
          </a:p>
        </p:txBody>
      </p:sp>
      <p:sp>
        <p:nvSpPr>
          <p:cNvPr id="6" name="Rectangle 4"/>
          <p:cNvSpPr>
            <a:spLocks noGrp="1" noChangeArrowheads="1"/>
          </p:cNvSpPr>
          <p:nvPr>
            <p:ph type="ftr" sz="quarter" idx="11"/>
          </p:nvPr>
        </p:nvSpPr>
        <p:spPr>
          <a:ln/>
        </p:spPr>
        <p:txBody>
          <a:bodyPr/>
          <a:lstStyle>
            <a:lvl1pPr>
              <a:defRPr/>
            </a:lvl1pPr>
          </a:lstStyle>
          <a:p>
            <a:pPr>
              <a:defRPr/>
            </a:pPr>
            <a:endParaRPr lang="en-CA"/>
          </a:p>
        </p:txBody>
      </p:sp>
      <p:sp>
        <p:nvSpPr>
          <p:cNvPr id="7" name="Rectangle 5"/>
          <p:cNvSpPr>
            <a:spLocks noGrp="1" noChangeArrowheads="1"/>
          </p:cNvSpPr>
          <p:nvPr>
            <p:ph type="sldNum" sz="quarter" idx="12"/>
          </p:nvPr>
        </p:nvSpPr>
        <p:spPr>
          <a:ln/>
        </p:spPr>
        <p:txBody>
          <a:bodyPr/>
          <a:lstStyle>
            <a:lvl1pPr>
              <a:defRPr/>
            </a:lvl1pPr>
          </a:lstStyle>
          <a:p>
            <a:pPr>
              <a:defRPr/>
            </a:pPr>
            <a:fld id="{0587F5FC-0C76-48C0-B26D-C6E8A8496249}"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3"/>
          <p:cNvSpPr>
            <a:spLocks noGrp="1" noChangeArrowheads="1"/>
          </p:cNvSpPr>
          <p:nvPr>
            <p:ph type="dt" sz="half" idx="10"/>
          </p:nvPr>
        </p:nvSpPr>
        <p:spPr>
          <a:ln/>
        </p:spPr>
        <p:txBody>
          <a:bodyPr/>
          <a:lstStyle>
            <a:lvl1pPr>
              <a:defRPr/>
            </a:lvl1pPr>
          </a:lstStyle>
          <a:p>
            <a:pPr>
              <a:defRPr/>
            </a:pPr>
            <a:endParaRPr lang="en-CA"/>
          </a:p>
        </p:txBody>
      </p:sp>
      <p:sp>
        <p:nvSpPr>
          <p:cNvPr id="8" name="Rectangle 4"/>
          <p:cNvSpPr>
            <a:spLocks noGrp="1" noChangeArrowheads="1"/>
          </p:cNvSpPr>
          <p:nvPr>
            <p:ph type="ftr" sz="quarter" idx="11"/>
          </p:nvPr>
        </p:nvSpPr>
        <p:spPr>
          <a:ln/>
        </p:spPr>
        <p:txBody>
          <a:bodyPr/>
          <a:lstStyle>
            <a:lvl1pPr>
              <a:defRPr/>
            </a:lvl1pPr>
          </a:lstStyle>
          <a:p>
            <a:pPr>
              <a:defRPr/>
            </a:pPr>
            <a:endParaRPr lang="en-CA"/>
          </a:p>
        </p:txBody>
      </p:sp>
      <p:sp>
        <p:nvSpPr>
          <p:cNvPr id="9" name="Rectangle 5"/>
          <p:cNvSpPr>
            <a:spLocks noGrp="1" noChangeArrowheads="1"/>
          </p:cNvSpPr>
          <p:nvPr>
            <p:ph type="sldNum" sz="quarter" idx="12"/>
          </p:nvPr>
        </p:nvSpPr>
        <p:spPr>
          <a:ln/>
        </p:spPr>
        <p:txBody>
          <a:bodyPr/>
          <a:lstStyle>
            <a:lvl1pPr>
              <a:defRPr/>
            </a:lvl1pPr>
          </a:lstStyle>
          <a:p>
            <a:pPr>
              <a:defRPr/>
            </a:pPr>
            <a:fld id="{B4F326D2-9248-4056-B744-60714AF8594A}"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3"/>
          <p:cNvSpPr>
            <a:spLocks noGrp="1" noChangeArrowheads="1"/>
          </p:cNvSpPr>
          <p:nvPr>
            <p:ph type="dt" sz="half" idx="10"/>
          </p:nvPr>
        </p:nvSpPr>
        <p:spPr>
          <a:ln/>
        </p:spPr>
        <p:txBody>
          <a:bodyPr/>
          <a:lstStyle>
            <a:lvl1pPr>
              <a:defRPr/>
            </a:lvl1pPr>
          </a:lstStyle>
          <a:p>
            <a:pPr>
              <a:defRPr/>
            </a:pPr>
            <a:endParaRPr lang="en-CA"/>
          </a:p>
        </p:txBody>
      </p:sp>
      <p:sp>
        <p:nvSpPr>
          <p:cNvPr id="4" name="Rectangle 4"/>
          <p:cNvSpPr>
            <a:spLocks noGrp="1" noChangeArrowheads="1"/>
          </p:cNvSpPr>
          <p:nvPr>
            <p:ph type="ftr" sz="quarter" idx="11"/>
          </p:nvPr>
        </p:nvSpPr>
        <p:spPr>
          <a:ln/>
        </p:spPr>
        <p:txBody>
          <a:bodyPr/>
          <a:lstStyle>
            <a:lvl1pPr>
              <a:defRPr/>
            </a:lvl1pPr>
          </a:lstStyle>
          <a:p>
            <a:pPr>
              <a:defRPr/>
            </a:pPr>
            <a:endParaRPr lang="en-CA"/>
          </a:p>
        </p:txBody>
      </p:sp>
      <p:sp>
        <p:nvSpPr>
          <p:cNvPr id="5" name="Rectangle 5"/>
          <p:cNvSpPr>
            <a:spLocks noGrp="1" noChangeArrowheads="1"/>
          </p:cNvSpPr>
          <p:nvPr>
            <p:ph type="sldNum" sz="quarter" idx="12"/>
          </p:nvPr>
        </p:nvSpPr>
        <p:spPr>
          <a:ln/>
        </p:spPr>
        <p:txBody>
          <a:bodyPr/>
          <a:lstStyle>
            <a:lvl1pPr>
              <a:defRPr/>
            </a:lvl1pPr>
          </a:lstStyle>
          <a:p>
            <a:pPr>
              <a:defRPr/>
            </a:pPr>
            <a:fld id="{4AAF536D-3115-47F6-86A3-577F98C0945B}"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CA"/>
          </a:p>
        </p:txBody>
      </p:sp>
      <p:sp>
        <p:nvSpPr>
          <p:cNvPr id="3" name="Rectangle 4"/>
          <p:cNvSpPr>
            <a:spLocks noGrp="1" noChangeArrowheads="1"/>
          </p:cNvSpPr>
          <p:nvPr>
            <p:ph type="ftr" sz="quarter" idx="11"/>
          </p:nvPr>
        </p:nvSpPr>
        <p:spPr>
          <a:ln/>
        </p:spPr>
        <p:txBody>
          <a:bodyPr/>
          <a:lstStyle>
            <a:lvl1pPr>
              <a:defRPr/>
            </a:lvl1pPr>
          </a:lstStyle>
          <a:p>
            <a:pPr>
              <a:defRPr/>
            </a:pPr>
            <a:endParaRPr lang="en-CA"/>
          </a:p>
        </p:txBody>
      </p:sp>
      <p:sp>
        <p:nvSpPr>
          <p:cNvPr id="4" name="Rectangle 5"/>
          <p:cNvSpPr>
            <a:spLocks noGrp="1" noChangeArrowheads="1"/>
          </p:cNvSpPr>
          <p:nvPr>
            <p:ph type="sldNum" sz="quarter" idx="12"/>
          </p:nvPr>
        </p:nvSpPr>
        <p:spPr>
          <a:ln/>
        </p:spPr>
        <p:txBody>
          <a:bodyPr/>
          <a:lstStyle>
            <a:lvl1pPr>
              <a:defRPr/>
            </a:lvl1pPr>
          </a:lstStyle>
          <a:p>
            <a:pPr>
              <a:defRPr/>
            </a:pPr>
            <a:fld id="{37751B9E-CC77-4F3D-A427-F306C68A760C}"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endParaRPr lang="en-CA"/>
          </a:p>
        </p:txBody>
      </p:sp>
      <p:sp>
        <p:nvSpPr>
          <p:cNvPr id="6" name="Rectangle 4"/>
          <p:cNvSpPr>
            <a:spLocks noGrp="1" noChangeArrowheads="1"/>
          </p:cNvSpPr>
          <p:nvPr>
            <p:ph type="ftr" sz="quarter" idx="11"/>
          </p:nvPr>
        </p:nvSpPr>
        <p:spPr>
          <a:ln/>
        </p:spPr>
        <p:txBody>
          <a:bodyPr/>
          <a:lstStyle>
            <a:lvl1pPr>
              <a:defRPr/>
            </a:lvl1pPr>
          </a:lstStyle>
          <a:p>
            <a:pPr>
              <a:defRPr/>
            </a:pPr>
            <a:endParaRPr lang="en-CA"/>
          </a:p>
        </p:txBody>
      </p:sp>
      <p:sp>
        <p:nvSpPr>
          <p:cNvPr id="7" name="Rectangle 5"/>
          <p:cNvSpPr>
            <a:spLocks noGrp="1" noChangeArrowheads="1"/>
          </p:cNvSpPr>
          <p:nvPr>
            <p:ph type="sldNum" sz="quarter" idx="12"/>
          </p:nvPr>
        </p:nvSpPr>
        <p:spPr>
          <a:ln/>
        </p:spPr>
        <p:txBody>
          <a:bodyPr/>
          <a:lstStyle>
            <a:lvl1pPr>
              <a:defRPr/>
            </a:lvl1pPr>
          </a:lstStyle>
          <a:p>
            <a:pPr>
              <a:defRPr/>
            </a:pPr>
            <a:fld id="{50EE0AB5-32FB-48BE-B057-289EA201E284}"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endParaRPr lang="en-CA"/>
          </a:p>
        </p:txBody>
      </p:sp>
      <p:sp>
        <p:nvSpPr>
          <p:cNvPr id="6" name="Rectangle 4"/>
          <p:cNvSpPr>
            <a:spLocks noGrp="1" noChangeArrowheads="1"/>
          </p:cNvSpPr>
          <p:nvPr>
            <p:ph type="ftr" sz="quarter" idx="11"/>
          </p:nvPr>
        </p:nvSpPr>
        <p:spPr>
          <a:ln/>
        </p:spPr>
        <p:txBody>
          <a:bodyPr/>
          <a:lstStyle>
            <a:lvl1pPr>
              <a:defRPr/>
            </a:lvl1pPr>
          </a:lstStyle>
          <a:p>
            <a:pPr>
              <a:defRPr/>
            </a:pPr>
            <a:endParaRPr lang="en-CA"/>
          </a:p>
        </p:txBody>
      </p:sp>
      <p:sp>
        <p:nvSpPr>
          <p:cNvPr id="7" name="Rectangle 5"/>
          <p:cNvSpPr>
            <a:spLocks noGrp="1" noChangeArrowheads="1"/>
          </p:cNvSpPr>
          <p:nvPr>
            <p:ph type="sldNum" sz="quarter" idx="12"/>
          </p:nvPr>
        </p:nvSpPr>
        <p:spPr>
          <a:ln/>
        </p:spPr>
        <p:txBody>
          <a:bodyPr/>
          <a:lstStyle>
            <a:lvl1pPr>
              <a:defRPr/>
            </a:lvl1pPr>
          </a:lstStyle>
          <a:p>
            <a:pPr>
              <a:defRPr/>
            </a:pPr>
            <a:fld id="{BB149F15-DFA1-4675-AA98-52F5FFC25250}"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457200" y="19050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7107" name="Rectangle 3"/>
          <p:cNvSpPr>
            <a:spLocks noGrp="1" noChangeArrowheads="1"/>
          </p:cNvSpPr>
          <p:nvPr>
            <p:ph type="dt" sz="half" idx="2"/>
          </p:nvPr>
        </p:nvSpPr>
        <p:spPr bwMode="auto">
          <a:xfrm>
            <a:off x="457200" y="624522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CA"/>
          </a:p>
        </p:txBody>
      </p:sp>
      <p:sp>
        <p:nvSpPr>
          <p:cNvPr id="47108" name="Rectangle 4"/>
          <p:cNvSpPr>
            <a:spLocks noGrp="1" noChangeArrowheads="1"/>
          </p:cNvSpPr>
          <p:nvPr>
            <p:ph type="ftr" sz="quarter" idx="3"/>
          </p:nvPr>
        </p:nvSpPr>
        <p:spPr bwMode="auto">
          <a:xfrm>
            <a:off x="3124200" y="6245225"/>
            <a:ext cx="2895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CA"/>
          </a:p>
        </p:txBody>
      </p:sp>
      <p:sp>
        <p:nvSpPr>
          <p:cNvPr id="47109" name="Rectangle 5"/>
          <p:cNvSpPr>
            <a:spLocks noGrp="1" noChangeArrowheads="1"/>
          </p:cNvSpPr>
          <p:nvPr>
            <p:ph type="sldNum" sz="quarter" idx="4"/>
          </p:nvPr>
        </p:nvSpPr>
        <p:spPr bwMode="auto">
          <a:xfrm>
            <a:off x="6553200" y="624522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16111612-41A9-475A-8DE0-81AF1534F919}" type="slidenum">
              <a:rPr lang="en-CA"/>
              <a:pPr>
                <a:defRPr/>
              </a:pPr>
              <a:t>‹#›</a:t>
            </a:fld>
            <a:endParaRPr lang="en-CA"/>
          </a:p>
        </p:txBody>
      </p:sp>
      <p:sp>
        <p:nvSpPr>
          <p:cNvPr id="1030" name="Rectangle 6"/>
          <p:cNvSpPr>
            <a:spLocks noGrp="1" noChangeArrowheads="1"/>
          </p:cNvSpPr>
          <p:nvPr>
            <p:ph type="title"/>
          </p:nvPr>
        </p:nvSpPr>
        <p:spPr bwMode="auto">
          <a:xfrm>
            <a:off x="457200" y="762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47114" name="Rectangle 10"/>
          <p:cNvSpPr>
            <a:spLocks noChangeArrowheads="1"/>
          </p:cNvSpPr>
          <p:nvPr/>
        </p:nvSpPr>
        <p:spPr bwMode="auto">
          <a:xfrm>
            <a:off x="360363" y="369888"/>
            <a:ext cx="6840537" cy="142875"/>
          </a:xfrm>
          <a:prstGeom prst="rect">
            <a:avLst/>
          </a:prstGeom>
          <a:gradFill rotWithShape="1">
            <a:gsLst>
              <a:gs pos="0">
                <a:srgbClr val="FFFFFF"/>
              </a:gs>
              <a:gs pos="100000">
                <a:srgbClr val="3199BD"/>
              </a:gs>
            </a:gsLst>
            <a:lin ang="0" scaled="1"/>
          </a:gradFill>
          <a:ln w="9525">
            <a:noFill/>
            <a:miter lim="800000"/>
            <a:headEnd/>
            <a:tailEnd/>
          </a:ln>
          <a:effectLst/>
        </p:spPr>
        <p:txBody>
          <a:bodyPr wrap="none" anchor="ctr"/>
          <a:lstStyle/>
          <a:p>
            <a:pPr>
              <a:defRPr/>
            </a:pPr>
            <a:endParaRPr lang="en-CA">
              <a:cs typeface="+mn-cs"/>
            </a:endParaRPr>
          </a:p>
        </p:txBody>
      </p:sp>
      <p:pic>
        <p:nvPicPr>
          <p:cNvPr id="1032" name="Picture 12"/>
          <p:cNvPicPr>
            <a:picLocks noChangeAspect="1" noChangeArrowheads="1"/>
          </p:cNvPicPr>
          <p:nvPr/>
        </p:nvPicPr>
        <p:blipFill>
          <a:blip r:embed="rId13" cstate="print"/>
          <a:srcRect/>
          <a:stretch>
            <a:fillRect/>
          </a:stretch>
        </p:blipFill>
        <p:spPr bwMode="auto">
          <a:xfrm>
            <a:off x="7343775" y="-26988"/>
            <a:ext cx="1441450" cy="1181101"/>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l" rtl="0" eaLnBrk="0" fontAlgn="base" hangingPunct="0">
        <a:spcBef>
          <a:spcPct val="0"/>
        </a:spcBef>
        <a:spcAft>
          <a:spcPct val="0"/>
        </a:spcAft>
        <a:defRPr sz="4400">
          <a:solidFill>
            <a:srgbClr val="0D469B"/>
          </a:solidFill>
          <a:latin typeface="+mj-lt"/>
          <a:ea typeface="+mj-ea"/>
          <a:cs typeface="+mj-cs"/>
        </a:defRPr>
      </a:lvl1pPr>
      <a:lvl2pPr algn="l" rtl="0" eaLnBrk="0" fontAlgn="base" hangingPunct="0">
        <a:spcBef>
          <a:spcPct val="0"/>
        </a:spcBef>
        <a:spcAft>
          <a:spcPct val="0"/>
        </a:spcAft>
        <a:defRPr sz="4400">
          <a:solidFill>
            <a:srgbClr val="0D469B"/>
          </a:solidFill>
          <a:latin typeface="Arial" charset="0"/>
          <a:cs typeface="Arial" charset="0"/>
        </a:defRPr>
      </a:lvl2pPr>
      <a:lvl3pPr algn="l" rtl="0" eaLnBrk="0" fontAlgn="base" hangingPunct="0">
        <a:spcBef>
          <a:spcPct val="0"/>
        </a:spcBef>
        <a:spcAft>
          <a:spcPct val="0"/>
        </a:spcAft>
        <a:defRPr sz="4400">
          <a:solidFill>
            <a:srgbClr val="0D469B"/>
          </a:solidFill>
          <a:latin typeface="Arial" charset="0"/>
          <a:cs typeface="Arial" charset="0"/>
        </a:defRPr>
      </a:lvl3pPr>
      <a:lvl4pPr algn="l" rtl="0" eaLnBrk="0" fontAlgn="base" hangingPunct="0">
        <a:spcBef>
          <a:spcPct val="0"/>
        </a:spcBef>
        <a:spcAft>
          <a:spcPct val="0"/>
        </a:spcAft>
        <a:defRPr sz="4400">
          <a:solidFill>
            <a:srgbClr val="0D469B"/>
          </a:solidFill>
          <a:latin typeface="Arial" charset="0"/>
          <a:cs typeface="Arial" charset="0"/>
        </a:defRPr>
      </a:lvl4pPr>
      <a:lvl5pPr algn="l" rtl="0" eaLnBrk="0" fontAlgn="base" hangingPunct="0">
        <a:spcBef>
          <a:spcPct val="0"/>
        </a:spcBef>
        <a:spcAft>
          <a:spcPct val="0"/>
        </a:spcAft>
        <a:defRPr sz="4400">
          <a:solidFill>
            <a:srgbClr val="0D469B"/>
          </a:solidFill>
          <a:latin typeface="Arial" charset="0"/>
          <a:cs typeface="Arial" charset="0"/>
        </a:defRPr>
      </a:lvl5pPr>
      <a:lvl6pPr marL="457200" algn="l" rtl="0" eaLnBrk="1" fontAlgn="base" hangingPunct="1">
        <a:spcBef>
          <a:spcPct val="0"/>
        </a:spcBef>
        <a:spcAft>
          <a:spcPct val="0"/>
        </a:spcAft>
        <a:defRPr sz="4400">
          <a:solidFill>
            <a:srgbClr val="0D469B"/>
          </a:solidFill>
          <a:latin typeface="Arial" charset="0"/>
          <a:cs typeface="Arial" charset="0"/>
        </a:defRPr>
      </a:lvl6pPr>
      <a:lvl7pPr marL="914400" algn="l" rtl="0" eaLnBrk="1" fontAlgn="base" hangingPunct="1">
        <a:spcBef>
          <a:spcPct val="0"/>
        </a:spcBef>
        <a:spcAft>
          <a:spcPct val="0"/>
        </a:spcAft>
        <a:defRPr sz="4400">
          <a:solidFill>
            <a:srgbClr val="0D469B"/>
          </a:solidFill>
          <a:latin typeface="Arial" charset="0"/>
          <a:cs typeface="Arial" charset="0"/>
        </a:defRPr>
      </a:lvl7pPr>
      <a:lvl8pPr marL="1371600" algn="l" rtl="0" eaLnBrk="1" fontAlgn="base" hangingPunct="1">
        <a:spcBef>
          <a:spcPct val="0"/>
        </a:spcBef>
        <a:spcAft>
          <a:spcPct val="0"/>
        </a:spcAft>
        <a:defRPr sz="4400">
          <a:solidFill>
            <a:srgbClr val="0D469B"/>
          </a:solidFill>
          <a:latin typeface="Arial" charset="0"/>
          <a:cs typeface="Arial" charset="0"/>
        </a:defRPr>
      </a:lvl8pPr>
      <a:lvl9pPr marL="1828800" algn="l" rtl="0" eaLnBrk="1" fontAlgn="base" hangingPunct="1">
        <a:spcBef>
          <a:spcPct val="0"/>
        </a:spcBef>
        <a:spcAft>
          <a:spcPct val="0"/>
        </a:spcAft>
        <a:defRPr sz="4400">
          <a:solidFill>
            <a:srgbClr val="0D469B"/>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rgbClr val="FF0000"/>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ideo" Target="file:///C:\Documents%20and%20Settings\suurtal\Desktop\Taylor%20Mali%20on%20what%20teachers%20make.wm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1"/>
          <p:cNvSpPr>
            <a:spLocks noChangeArrowheads="1"/>
          </p:cNvSpPr>
          <p:nvPr/>
        </p:nvSpPr>
        <p:spPr bwMode="auto">
          <a:xfrm>
            <a:off x="457200" y="1219200"/>
            <a:ext cx="8229600" cy="1066800"/>
          </a:xfrm>
          <a:prstGeom prst="rect">
            <a:avLst/>
          </a:prstGeom>
          <a:noFill/>
          <a:ln w="9525">
            <a:noFill/>
            <a:miter lim="800000"/>
            <a:headEnd/>
            <a:tailEnd/>
          </a:ln>
        </p:spPr>
        <p:txBody>
          <a:bodyPr anchor="ctr"/>
          <a:lstStyle/>
          <a:p>
            <a:pPr algn="ctr"/>
            <a:r>
              <a:rPr lang="en-US" sz="4200" b="1">
                <a:solidFill>
                  <a:srgbClr val="0D469B"/>
                </a:solidFill>
                <a:latin typeface="Candara" pitchFamily="34" charset="0"/>
              </a:rPr>
              <a:t>Open Questions</a:t>
            </a:r>
          </a:p>
        </p:txBody>
      </p:sp>
      <p:pic>
        <p:nvPicPr>
          <p:cNvPr id="2051" name="Picture 4" descr="http://thenjournal.org/feature/80/math_cartoon.jpg"/>
          <p:cNvPicPr>
            <a:picLocks noChangeAspect="1" noChangeArrowheads="1"/>
          </p:cNvPicPr>
          <p:nvPr/>
        </p:nvPicPr>
        <p:blipFill>
          <a:blip r:embed="rId2" cstate="print"/>
          <a:srcRect/>
          <a:stretch>
            <a:fillRect/>
          </a:stretch>
        </p:blipFill>
        <p:spPr bwMode="auto">
          <a:xfrm>
            <a:off x="5791200" y="2209800"/>
            <a:ext cx="3144838" cy="4391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609600"/>
            <a:ext cx="8229600" cy="685800"/>
          </a:xfrm>
        </p:spPr>
        <p:txBody>
          <a:bodyPr/>
          <a:lstStyle/>
          <a:p>
            <a:pPr eaLnBrk="1" hangingPunct="1"/>
            <a:r>
              <a:rPr lang="en-US" smtClean="0"/>
              <a:t>Opening up questions…</a:t>
            </a:r>
          </a:p>
        </p:txBody>
      </p:sp>
      <p:sp>
        <p:nvSpPr>
          <p:cNvPr id="13315" name="Content Placeholder 2"/>
          <p:cNvSpPr>
            <a:spLocks noGrp="1"/>
          </p:cNvSpPr>
          <p:nvPr>
            <p:ph idx="1"/>
          </p:nvPr>
        </p:nvSpPr>
        <p:spPr>
          <a:xfrm>
            <a:off x="533400" y="1371600"/>
            <a:ext cx="8229600" cy="685800"/>
          </a:xfrm>
        </p:spPr>
        <p:txBody>
          <a:bodyPr/>
          <a:lstStyle/>
          <a:p>
            <a:pPr eaLnBrk="1" hangingPunct="1">
              <a:buFontTx/>
              <a:buNone/>
            </a:pPr>
            <a:r>
              <a:rPr lang="en-US" smtClean="0"/>
              <a:t>Shirley started with the curriculum:</a:t>
            </a:r>
          </a:p>
        </p:txBody>
      </p:sp>
      <p:sp>
        <p:nvSpPr>
          <p:cNvPr id="13316" name="Rectangle 3"/>
          <p:cNvSpPr>
            <a:spLocks noChangeArrowheads="1"/>
          </p:cNvSpPr>
          <p:nvPr/>
        </p:nvSpPr>
        <p:spPr bwMode="auto">
          <a:xfrm>
            <a:off x="533400" y="2057400"/>
            <a:ext cx="3429000" cy="2586038"/>
          </a:xfrm>
          <a:prstGeom prst="rect">
            <a:avLst/>
          </a:prstGeom>
          <a:noFill/>
          <a:ln w="9525">
            <a:noFill/>
            <a:miter lim="800000"/>
            <a:headEnd/>
            <a:tailEnd/>
          </a:ln>
        </p:spPr>
        <p:txBody>
          <a:bodyPr>
            <a:spAutoFit/>
          </a:bodyPr>
          <a:lstStyle/>
          <a:p>
            <a:r>
              <a:rPr lang="en-US" b="1" i="1"/>
              <a:t>Sample problem: </a:t>
            </a:r>
          </a:p>
          <a:p>
            <a:r>
              <a:rPr lang="en-US" i="1"/>
              <a:t>Given the data table, determine an algebraic model to represent the relationship between population and time, using technology. Use the algebraic model to predict the population in 2015, and describe any assumptions made.</a:t>
            </a:r>
          </a:p>
        </p:txBody>
      </p:sp>
      <p:pic>
        <p:nvPicPr>
          <p:cNvPr id="13317" name="Picture 2"/>
          <p:cNvPicPr>
            <a:picLocks noChangeAspect="1" noChangeArrowheads="1"/>
          </p:cNvPicPr>
          <p:nvPr/>
        </p:nvPicPr>
        <p:blipFill>
          <a:blip r:embed="rId2" cstate="print"/>
          <a:srcRect/>
          <a:stretch>
            <a:fillRect/>
          </a:stretch>
        </p:blipFill>
        <p:spPr bwMode="auto">
          <a:xfrm>
            <a:off x="609600" y="4876800"/>
            <a:ext cx="2667000" cy="1558925"/>
          </a:xfrm>
          <a:prstGeom prst="rect">
            <a:avLst/>
          </a:prstGeom>
          <a:noFill/>
          <a:ln w="9525">
            <a:noFill/>
            <a:miter lim="800000"/>
            <a:headEnd/>
            <a:tailEnd/>
          </a:ln>
        </p:spPr>
      </p:pic>
      <p:sp>
        <p:nvSpPr>
          <p:cNvPr id="13318" name="Rectangle 5"/>
          <p:cNvSpPr>
            <a:spLocks noChangeArrowheads="1"/>
          </p:cNvSpPr>
          <p:nvPr/>
        </p:nvSpPr>
        <p:spPr bwMode="auto">
          <a:xfrm>
            <a:off x="4572000" y="2057400"/>
            <a:ext cx="4114800" cy="923925"/>
          </a:xfrm>
          <a:prstGeom prst="rect">
            <a:avLst/>
          </a:prstGeom>
          <a:noFill/>
          <a:ln w="9525">
            <a:noFill/>
            <a:miter lim="800000"/>
            <a:headEnd/>
            <a:tailEnd/>
          </a:ln>
        </p:spPr>
        <p:txBody>
          <a:bodyPr>
            <a:spAutoFit/>
          </a:bodyPr>
          <a:lstStyle/>
          <a:p>
            <a:r>
              <a:rPr lang="en-US" b="1" i="1"/>
              <a:t>Sample problem: </a:t>
            </a:r>
            <a:r>
              <a:rPr lang="en-US" i="1"/>
              <a:t>The pressure of a car tire with a slow leak is given in the following table of values:</a:t>
            </a:r>
          </a:p>
        </p:txBody>
      </p:sp>
      <p:pic>
        <p:nvPicPr>
          <p:cNvPr id="13319" name="Picture 3"/>
          <p:cNvPicPr>
            <a:picLocks noChangeAspect="1" noChangeArrowheads="1"/>
          </p:cNvPicPr>
          <p:nvPr/>
        </p:nvPicPr>
        <p:blipFill>
          <a:blip r:embed="rId3" cstate="print"/>
          <a:srcRect/>
          <a:stretch>
            <a:fillRect/>
          </a:stretch>
        </p:blipFill>
        <p:spPr bwMode="auto">
          <a:xfrm>
            <a:off x="5334000" y="3124200"/>
            <a:ext cx="2257425" cy="1447800"/>
          </a:xfrm>
          <a:prstGeom prst="rect">
            <a:avLst/>
          </a:prstGeom>
          <a:noFill/>
          <a:ln w="9525">
            <a:noFill/>
            <a:miter lim="800000"/>
            <a:headEnd/>
            <a:tailEnd/>
          </a:ln>
        </p:spPr>
      </p:pic>
      <p:sp>
        <p:nvSpPr>
          <p:cNvPr id="13320" name="Rectangle 7"/>
          <p:cNvSpPr>
            <a:spLocks noChangeArrowheads="1"/>
          </p:cNvSpPr>
          <p:nvPr/>
        </p:nvSpPr>
        <p:spPr bwMode="auto">
          <a:xfrm>
            <a:off x="4648200" y="4572000"/>
            <a:ext cx="4267200" cy="2032000"/>
          </a:xfrm>
          <a:prstGeom prst="rect">
            <a:avLst/>
          </a:prstGeom>
          <a:noFill/>
          <a:ln w="9525">
            <a:noFill/>
            <a:miter lim="800000"/>
            <a:headEnd/>
            <a:tailEnd/>
          </a:ln>
        </p:spPr>
        <p:txBody>
          <a:bodyPr>
            <a:spAutoFit/>
          </a:bodyPr>
          <a:lstStyle/>
          <a:p>
            <a:r>
              <a:rPr lang="en-US" i="1"/>
              <a:t>Use technology to investigate linear, quadratic, and exponential models for the relationship of the tire pressure and time, and describe how well each model fits the data. Use each model to predict the pressure after 60 min. Which model gives the most realistic answer?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990600"/>
            <a:ext cx="8229600" cy="685800"/>
          </a:xfrm>
        </p:spPr>
        <p:txBody>
          <a:bodyPr/>
          <a:lstStyle/>
          <a:p>
            <a:pPr eaLnBrk="1" hangingPunct="1"/>
            <a:r>
              <a:rPr lang="en-US" smtClean="0"/>
              <a:t>Made some adjustments</a:t>
            </a:r>
          </a:p>
        </p:txBody>
      </p:sp>
      <p:sp>
        <p:nvSpPr>
          <p:cNvPr id="14339" name="Rectangle 3"/>
          <p:cNvSpPr>
            <a:spLocks noChangeArrowheads="1"/>
          </p:cNvSpPr>
          <p:nvPr/>
        </p:nvSpPr>
        <p:spPr bwMode="auto">
          <a:xfrm>
            <a:off x="533400" y="2057400"/>
            <a:ext cx="3429000" cy="2586038"/>
          </a:xfrm>
          <a:prstGeom prst="rect">
            <a:avLst/>
          </a:prstGeom>
          <a:noFill/>
          <a:ln w="9525">
            <a:noFill/>
            <a:miter lim="800000"/>
            <a:headEnd/>
            <a:tailEnd/>
          </a:ln>
        </p:spPr>
        <p:txBody>
          <a:bodyPr>
            <a:spAutoFit/>
          </a:bodyPr>
          <a:lstStyle/>
          <a:p>
            <a:r>
              <a:rPr lang="en-US" b="1" i="1"/>
              <a:t>Sample problem: </a:t>
            </a:r>
          </a:p>
          <a:p>
            <a:r>
              <a:rPr lang="en-US" i="1"/>
              <a:t>Given the data table, determine an algebraic model to represent the relationship between population and time, using technology. Use the algebraic model to predict the population in 2015, and describe any assumptions made.</a:t>
            </a:r>
          </a:p>
        </p:txBody>
      </p:sp>
      <p:pic>
        <p:nvPicPr>
          <p:cNvPr id="14340" name="Picture 2"/>
          <p:cNvPicPr>
            <a:picLocks noChangeAspect="1" noChangeArrowheads="1"/>
          </p:cNvPicPr>
          <p:nvPr/>
        </p:nvPicPr>
        <p:blipFill>
          <a:blip r:embed="rId2" cstate="print"/>
          <a:srcRect/>
          <a:stretch>
            <a:fillRect/>
          </a:stretch>
        </p:blipFill>
        <p:spPr bwMode="auto">
          <a:xfrm>
            <a:off x="609600" y="4876800"/>
            <a:ext cx="2667000" cy="1558925"/>
          </a:xfrm>
          <a:prstGeom prst="rect">
            <a:avLst/>
          </a:prstGeom>
          <a:noFill/>
          <a:ln w="9525">
            <a:noFill/>
            <a:miter lim="800000"/>
            <a:headEnd/>
            <a:tailEnd/>
          </a:ln>
        </p:spPr>
      </p:pic>
      <p:sp>
        <p:nvSpPr>
          <p:cNvPr id="14341" name="Rectangle 5"/>
          <p:cNvSpPr>
            <a:spLocks noChangeArrowheads="1"/>
          </p:cNvSpPr>
          <p:nvPr/>
        </p:nvSpPr>
        <p:spPr bwMode="auto">
          <a:xfrm>
            <a:off x="4572000" y="2057400"/>
            <a:ext cx="4114800" cy="923925"/>
          </a:xfrm>
          <a:prstGeom prst="rect">
            <a:avLst/>
          </a:prstGeom>
          <a:noFill/>
          <a:ln w="9525">
            <a:noFill/>
            <a:miter lim="800000"/>
            <a:headEnd/>
            <a:tailEnd/>
          </a:ln>
        </p:spPr>
        <p:txBody>
          <a:bodyPr>
            <a:spAutoFit/>
          </a:bodyPr>
          <a:lstStyle/>
          <a:p>
            <a:r>
              <a:rPr lang="en-US" b="1" i="1"/>
              <a:t>Sample problem: </a:t>
            </a:r>
            <a:r>
              <a:rPr lang="en-US" i="1"/>
              <a:t>The pressure of a car tire with a slow leak is given in the following table of values:</a:t>
            </a:r>
          </a:p>
        </p:txBody>
      </p:sp>
      <p:pic>
        <p:nvPicPr>
          <p:cNvPr id="14342" name="Picture 3"/>
          <p:cNvPicPr>
            <a:picLocks noChangeAspect="1" noChangeArrowheads="1"/>
          </p:cNvPicPr>
          <p:nvPr/>
        </p:nvPicPr>
        <p:blipFill>
          <a:blip r:embed="rId3" cstate="print"/>
          <a:srcRect/>
          <a:stretch>
            <a:fillRect/>
          </a:stretch>
        </p:blipFill>
        <p:spPr bwMode="auto">
          <a:xfrm>
            <a:off x="5334000" y="3124200"/>
            <a:ext cx="2257425" cy="1447800"/>
          </a:xfrm>
          <a:prstGeom prst="rect">
            <a:avLst/>
          </a:prstGeom>
          <a:noFill/>
          <a:ln w="9525">
            <a:noFill/>
            <a:miter lim="800000"/>
            <a:headEnd/>
            <a:tailEnd/>
          </a:ln>
        </p:spPr>
      </p:pic>
      <p:sp>
        <p:nvSpPr>
          <p:cNvPr id="14343" name="Rectangle 7"/>
          <p:cNvSpPr>
            <a:spLocks noChangeArrowheads="1"/>
          </p:cNvSpPr>
          <p:nvPr/>
        </p:nvSpPr>
        <p:spPr bwMode="auto">
          <a:xfrm>
            <a:off x="4648200" y="4572000"/>
            <a:ext cx="4267200" cy="2032000"/>
          </a:xfrm>
          <a:prstGeom prst="rect">
            <a:avLst/>
          </a:prstGeom>
          <a:noFill/>
          <a:ln w="9525">
            <a:noFill/>
            <a:miter lim="800000"/>
            <a:headEnd/>
            <a:tailEnd/>
          </a:ln>
        </p:spPr>
        <p:txBody>
          <a:bodyPr>
            <a:spAutoFit/>
          </a:bodyPr>
          <a:lstStyle/>
          <a:p>
            <a:r>
              <a:rPr lang="en-US" i="1"/>
              <a:t>Use technology to investigate linear, quadratic, and exponential models for the relationship of the tire pressure and time, and describe how well each model fits the data. Use each model to predict the pressure after 60 min. Which model gives the most realistic answer?</a:t>
            </a:r>
          </a:p>
        </p:txBody>
      </p:sp>
      <p:sp>
        <p:nvSpPr>
          <p:cNvPr id="9" name="Rectangle 8"/>
          <p:cNvSpPr/>
          <p:nvPr/>
        </p:nvSpPr>
        <p:spPr>
          <a:xfrm>
            <a:off x="914400" y="2667000"/>
            <a:ext cx="9906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11"/>
          <p:cNvGrpSpPr>
            <a:grpSpLocks/>
          </p:cNvGrpSpPr>
          <p:nvPr/>
        </p:nvGrpSpPr>
        <p:grpSpPr bwMode="auto">
          <a:xfrm>
            <a:off x="609600" y="3200400"/>
            <a:ext cx="3124200" cy="533400"/>
            <a:chOff x="609600" y="3200400"/>
            <a:chExt cx="3124200" cy="533400"/>
          </a:xfrm>
        </p:grpSpPr>
        <p:sp>
          <p:nvSpPr>
            <p:cNvPr id="10" name="Rectangle 9"/>
            <p:cNvSpPr/>
            <p:nvPr/>
          </p:nvSpPr>
          <p:spPr>
            <a:xfrm>
              <a:off x="2743200" y="3200400"/>
              <a:ext cx="9906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609600" y="3505200"/>
              <a:ext cx="11430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3" name="Rectangle 12"/>
          <p:cNvSpPr/>
          <p:nvPr/>
        </p:nvSpPr>
        <p:spPr>
          <a:xfrm>
            <a:off x="2667000" y="3505200"/>
            <a:ext cx="9906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4648200" y="4572000"/>
            <a:ext cx="1981200" cy="3048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a:off x="7772400" y="4648200"/>
            <a:ext cx="9906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p:nvPr/>
        </p:nvSpPr>
        <p:spPr>
          <a:xfrm>
            <a:off x="4724400" y="4953000"/>
            <a:ext cx="9906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a:off x="5791200" y="4929188"/>
            <a:ext cx="1647825" cy="252412"/>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5257800" y="5486400"/>
            <a:ext cx="3581400" cy="1524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flipV="1">
            <a:off x="4724400" y="5715000"/>
            <a:ext cx="12192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6477000" y="5715000"/>
            <a:ext cx="5334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22"/>
          <p:cNvGrpSpPr>
            <a:grpSpLocks/>
          </p:cNvGrpSpPr>
          <p:nvPr/>
        </p:nvGrpSpPr>
        <p:grpSpPr bwMode="auto">
          <a:xfrm>
            <a:off x="4724400" y="5943600"/>
            <a:ext cx="4114800" cy="533400"/>
            <a:chOff x="4724400" y="5943600"/>
            <a:chExt cx="4114800" cy="533400"/>
          </a:xfrm>
        </p:grpSpPr>
        <p:sp>
          <p:nvSpPr>
            <p:cNvPr id="21" name="Rectangle 20"/>
            <p:cNvSpPr/>
            <p:nvPr/>
          </p:nvSpPr>
          <p:spPr>
            <a:xfrm>
              <a:off x="7391400" y="5943600"/>
              <a:ext cx="14478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p:nvPr/>
          </p:nvSpPr>
          <p:spPr>
            <a:xfrm>
              <a:off x="4724400" y="6248400"/>
              <a:ext cx="3276600" cy="228600"/>
            </a:xfrm>
            <a:prstGeom prst="rect">
              <a:avLst/>
            </a:prstGeom>
            <a:solidFill>
              <a:srgbClr val="E4E5B9"/>
            </a:solidFill>
            <a:ln>
              <a:solidFill>
                <a:srgbClr val="E4E5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dissolv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dissolv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dissolv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dissolve">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dissolve">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dissolv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dissolve">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2057400"/>
            <a:ext cx="8229600" cy="1066800"/>
          </a:xfrm>
        </p:spPr>
        <p:txBody>
          <a:bodyPr/>
          <a:lstStyle/>
          <a:p>
            <a:pPr eaLnBrk="1" hangingPunct="1"/>
            <a:r>
              <a:rPr lang="en-US" sz="3600" smtClean="0"/>
              <a:t>She then used failsafe strategy #2 to combine the two problems by asking:</a:t>
            </a:r>
          </a:p>
        </p:txBody>
      </p:sp>
      <p:sp>
        <p:nvSpPr>
          <p:cNvPr id="15363" name="Content Placeholder 2"/>
          <p:cNvSpPr>
            <a:spLocks noGrp="1"/>
          </p:cNvSpPr>
          <p:nvPr>
            <p:ph idx="1"/>
          </p:nvPr>
        </p:nvSpPr>
        <p:spPr>
          <a:xfrm>
            <a:off x="381000" y="4267200"/>
            <a:ext cx="8229600" cy="1600200"/>
          </a:xfrm>
        </p:spPr>
        <p:txBody>
          <a:bodyPr/>
          <a:lstStyle/>
          <a:p>
            <a:pPr eaLnBrk="1" hangingPunct="1">
              <a:buFontTx/>
              <a:buNone/>
            </a:pPr>
            <a:r>
              <a:rPr lang="en-CA" smtClean="0"/>
              <a:t>“Answer both questions provided and compare and contrast the solutions.”</a:t>
            </a:r>
            <a:endParaRPr lang="en-US" b="1" smtClean="0"/>
          </a:p>
          <a:p>
            <a:pPr eaLnBrk="1" hangingPunct="1">
              <a:buFontTx/>
              <a:buNone/>
            </a:pPr>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Your turn</a:t>
            </a:r>
          </a:p>
        </p:txBody>
      </p:sp>
      <p:sp>
        <p:nvSpPr>
          <p:cNvPr id="16387" name="Content Placeholder 2"/>
          <p:cNvSpPr>
            <a:spLocks noGrp="1"/>
          </p:cNvSpPr>
          <p:nvPr>
            <p:ph idx="1"/>
          </p:nvPr>
        </p:nvSpPr>
        <p:spPr>
          <a:xfrm>
            <a:off x="457200" y="1905000"/>
            <a:ext cx="8229600" cy="3657600"/>
          </a:xfrm>
        </p:spPr>
        <p:txBody>
          <a:bodyPr/>
          <a:lstStyle/>
          <a:p>
            <a:pPr eaLnBrk="1" hangingPunct="1"/>
            <a:r>
              <a:rPr lang="en-US" dirty="0" smtClean="0"/>
              <a:t>Choose one of the </a:t>
            </a:r>
            <a:r>
              <a:rPr lang="en-US" dirty="0" smtClean="0"/>
              <a:t>questions (either from the textbook list, or the sample problems from yesterday) </a:t>
            </a:r>
            <a:r>
              <a:rPr lang="en-US" dirty="0" smtClean="0"/>
              <a:t>provided and use it to create an open question.</a:t>
            </a:r>
          </a:p>
        </p:txBody>
      </p:sp>
      <p:sp>
        <p:nvSpPr>
          <p:cNvPr id="5" name="Rounded Rectangle 4"/>
          <p:cNvSpPr/>
          <p:nvPr/>
        </p:nvSpPr>
        <p:spPr>
          <a:xfrm>
            <a:off x="4495800" y="4800600"/>
            <a:ext cx="4191000" cy="13716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dirty="0"/>
              <a:t>Share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dirty="0" smtClean="0"/>
              <a:t>Practice:</a:t>
            </a:r>
            <a:endParaRPr lang="en-US" dirty="0" smtClean="0"/>
          </a:p>
        </p:txBody>
      </p:sp>
      <p:sp>
        <p:nvSpPr>
          <p:cNvPr id="3" name="Content Placeholder 2"/>
          <p:cNvSpPr>
            <a:spLocks noGrp="1"/>
          </p:cNvSpPr>
          <p:nvPr>
            <p:ph idx="1"/>
          </p:nvPr>
        </p:nvSpPr>
        <p:spPr/>
        <p:txBody>
          <a:bodyPr/>
          <a:lstStyle/>
          <a:p>
            <a:pPr marL="514350" indent="-514350" eaLnBrk="1" hangingPunct="1">
              <a:buFontTx/>
              <a:buAutoNum type="arabicPeriod"/>
            </a:pPr>
            <a:r>
              <a:rPr lang="en-US" sz="2800" dirty="0" smtClean="0"/>
              <a:t>Use the PPQT you started with yesterday (or a new one if you prefer)</a:t>
            </a:r>
            <a:endParaRPr lang="en-US" sz="2800" dirty="0" smtClean="0"/>
          </a:p>
          <a:p>
            <a:pPr marL="514350" indent="-514350" eaLnBrk="1" hangingPunct="1">
              <a:buFontTx/>
              <a:buAutoNum type="arabicPeriod"/>
            </a:pPr>
            <a:r>
              <a:rPr lang="en-US" sz="2800" dirty="0" smtClean="0"/>
              <a:t>Create </a:t>
            </a:r>
            <a:r>
              <a:rPr lang="en-US" sz="2800" dirty="0" smtClean="0"/>
              <a:t>an open question for </a:t>
            </a:r>
            <a:r>
              <a:rPr lang="en-US" sz="2800" dirty="0" smtClean="0"/>
              <a:t>at least ONE </a:t>
            </a:r>
            <a:r>
              <a:rPr lang="en-US" sz="2800" dirty="0" smtClean="0"/>
              <a:t>part of the template.</a:t>
            </a:r>
          </a:p>
          <a:p>
            <a:pPr marL="514350" indent="-514350" eaLnBrk="1" hangingPunct="1">
              <a:buFontTx/>
              <a:buAutoNum type="arabicPeriod"/>
            </a:pPr>
            <a:r>
              <a:rPr lang="en-US" sz="2800" dirty="0" smtClean="0"/>
              <a:t>Write some scaffolding questions to go with that question.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457200"/>
            <a:ext cx="8229600" cy="914400"/>
          </a:xfrm>
        </p:spPr>
        <p:txBody>
          <a:bodyPr/>
          <a:lstStyle/>
          <a:p>
            <a:pPr eaLnBrk="1" hangingPunct="1"/>
            <a:r>
              <a:rPr lang="en-US" smtClean="0"/>
              <a:t>Remember</a:t>
            </a:r>
          </a:p>
        </p:txBody>
      </p:sp>
      <p:sp>
        <p:nvSpPr>
          <p:cNvPr id="23555" name="Content Placeholder 5"/>
          <p:cNvSpPr>
            <a:spLocks noGrp="1"/>
          </p:cNvSpPr>
          <p:nvPr>
            <p:ph idx="1"/>
          </p:nvPr>
        </p:nvSpPr>
        <p:spPr>
          <a:xfrm>
            <a:off x="457200" y="1371600"/>
            <a:ext cx="8229600" cy="4724400"/>
          </a:xfrm>
        </p:spPr>
        <p:txBody>
          <a:bodyPr/>
          <a:lstStyle/>
          <a:p>
            <a:pPr>
              <a:buFontTx/>
              <a:buNone/>
            </a:pPr>
            <a:r>
              <a:rPr lang="en-CA" smtClean="0"/>
              <a:t>Characteristics of focussed conversations:</a:t>
            </a:r>
          </a:p>
          <a:p>
            <a:pPr eaLnBrk="1" hangingPunct="1"/>
            <a:r>
              <a:rPr lang="en-CA" sz="2200" smtClean="0"/>
              <a:t>a colleague asks questions to help you reflect on your practice (colleague sometimes called a critical friend in coaching literature) </a:t>
            </a:r>
          </a:p>
          <a:p>
            <a:pPr eaLnBrk="1" hangingPunct="1"/>
            <a:r>
              <a:rPr lang="en-CA" sz="2200" smtClean="0"/>
              <a:t>conversation is not evaluative or directive, but rather encourages reflection (the critical friend is not playing the role of an expert)</a:t>
            </a:r>
          </a:p>
          <a:p>
            <a:pPr eaLnBrk="1" hangingPunct="1"/>
            <a:r>
              <a:rPr lang="en-CA" sz="2200" smtClean="0"/>
              <a:t>refer to the question stems provided yesterday to help participants focus on student learning</a:t>
            </a:r>
          </a:p>
          <a:p>
            <a:pPr eaLnBrk="1" hangingPunct="1"/>
            <a:r>
              <a:rPr lang="en-CA" sz="2200" smtClean="0"/>
              <a:t>more effective (and less threatening) if they </a:t>
            </a:r>
          </a:p>
          <a:p>
            <a:pPr eaLnBrk="1" hangingPunct="1">
              <a:buFontTx/>
              <a:buNone/>
            </a:pPr>
            <a:r>
              <a:rPr lang="en-CA" sz="2200" smtClean="0"/>
              <a:t>	are truly about student learning and not </a:t>
            </a:r>
          </a:p>
          <a:p>
            <a:pPr eaLnBrk="1" hangingPunct="1">
              <a:buFontTx/>
              <a:buNone/>
            </a:pPr>
            <a:r>
              <a:rPr lang="en-CA" sz="2200" smtClean="0"/>
              <a:t>	about the individual teachers</a:t>
            </a:r>
            <a:endParaRPr lang="en-US" sz="2200" smtClean="0"/>
          </a:p>
          <a:p>
            <a:pPr eaLnBrk="1" hangingPunct="1"/>
            <a:endParaRPr lang="en-CA" sz="2400" smtClean="0"/>
          </a:p>
          <a:p>
            <a:pPr>
              <a:buFontTx/>
              <a:buNone/>
            </a:pPr>
            <a:endParaRPr lang="en-CA" smtClean="0"/>
          </a:p>
        </p:txBody>
      </p:sp>
      <p:pic>
        <p:nvPicPr>
          <p:cNvPr id="23556" name="Picture 96" descr="C:\Documents and Settings\suurtal\Local Settings\Temporary Internet Files\Content.IE5\XCO65ORC\MC900065199[1].wmf"/>
          <p:cNvPicPr>
            <a:picLocks noChangeAspect="1" noChangeArrowheads="1"/>
          </p:cNvPicPr>
          <p:nvPr/>
        </p:nvPicPr>
        <p:blipFill>
          <a:blip r:embed="rId2" cstate="print"/>
          <a:srcRect/>
          <a:stretch>
            <a:fillRect/>
          </a:stretch>
        </p:blipFill>
        <p:spPr bwMode="auto">
          <a:xfrm>
            <a:off x="6781800" y="4724400"/>
            <a:ext cx="1809750" cy="164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t>Focused Conversations – Part II</a:t>
            </a:r>
          </a:p>
        </p:txBody>
      </p:sp>
      <p:sp>
        <p:nvSpPr>
          <p:cNvPr id="21507" name="Content Placeholder 2"/>
          <p:cNvSpPr>
            <a:spLocks noGrp="1"/>
          </p:cNvSpPr>
          <p:nvPr>
            <p:ph idx="1"/>
          </p:nvPr>
        </p:nvSpPr>
        <p:spPr/>
        <p:txBody>
          <a:bodyPr/>
          <a:lstStyle/>
          <a:p>
            <a:pPr marL="277813" indent="-277813" eaLnBrk="1" hangingPunct="1"/>
            <a:r>
              <a:rPr lang="en-CA" dirty="0" smtClean="0"/>
              <a:t>Yesterday you practiced holding focused conversations related to the parallel tasks you created.</a:t>
            </a:r>
            <a:endParaRPr lang="en-US" dirty="0" smtClean="0"/>
          </a:p>
          <a:p>
            <a:pPr marL="277813" indent="-277813" eaLnBrk="1" hangingPunct="1"/>
            <a:r>
              <a:rPr lang="en-CA" dirty="0" smtClean="0"/>
              <a:t>Meet up with the same people today and practice your sentence stem starters…..</a:t>
            </a:r>
          </a:p>
          <a:p>
            <a:pPr marL="277813" indent="-277813" eaLnBrk="1" hangingPunct="1">
              <a:buNone/>
            </a:pPr>
            <a:endParaRPr lang="en-CA" dirty="0" smtClean="0"/>
          </a:p>
          <a:p>
            <a:pPr eaLnBrk="1" hangingPunct="1">
              <a:buFontTx/>
              <a:buNone/>
            </a:pPr>
            <a:endParaRPr lang="en-CA" dirty="0" smtClean="0"/>
          </a:p>
          <a:p>
            <a:pPr eaLnBrk="1" hangingPunct="1">
              <a:buFontTx/>
              <a:buNone/>
            </a:pPr>
            <a:r>
              <a:rPr lang="en-CA" dirty="0" smtClean="0"/>
              <a:t>		</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762000"/>
            <a:ext cx="8229600" cy="3200400"/>
          </a:xfrm>
        </p:spPr>
        <p:txBody>
          <a:bodyPr/>
          <a:lstStyle/>
          <a:p>
            <a:pPr eaLnBrk="1" hangingPunct="1"/>
            <a:r>
              <a:rPr lang="en-US" smtClean="0"/>
              <a:t>More on coaching </a:t>
            </a:r>
            <a:br>
              <a:rPr lang="en-US" smtClean="0"/>
            </a:br>
            <a:r>
              <a:rPr lang="en-US" smtClean="0"/>
              <a:t>                 </a:t>
            </a:r>
            <a:r>
              <a:rPr lang="en-CA" sz="2800" smtClean="0">
                <a:solidFill>
                  <a:srgbClr val="0000FF"/>
                </a:solidFill>
                <a:cs typeface="Times New Roman" pitchFamily="18" charset="0"/>
              </a:rPr>
              <a:t>Mathematics Coaching Actions:</a:t>
            </a:r>
            <a:r>
              <a:rPr lang="en-US" sz="2800" smtClean="0">
                <a:solidFill>
                  <a:schemeClr val="tx1"/>
                </a:solidFill>
              </a:rPr>
              <a:t/>
            </a:r>
            <a:br>
              <a:rPr lang="en-US" sz="2800" smtClean="0">
                <a:solidFill>
                  <a:schemeClr val="tx1"/>
                </a:solidFill>
              </a:rPr>
            </a:br>
            <a:r>
              <a:rPr lang="en-US" sz="2800" smtClean="0">
                <a:solidFill>
                  <a:schemeClr val="tx1"/>
                </a:solidFill>
              </a:rPr>
              <a:t>                                         </a:t>
            </a:r>
            <a:r>
              <a:rPr lang="en-CA" sz="2800" smtClean="0">
                <a:solidFill>
                  <a:srgbClr val="0000FF"/>
                </a:solidFill>
                <a:cs typeface="Times New Roman" pitchFamily="18" charset="0"/>
              </a:rPr>
              <a:t>Co-Planning</a:t>
            </a:r>
            <a:r>
              <a:rPr lang="en-US" sz="2000" smtClean="0">
                <a:solidFill>
                  <a:schemeClr val="tx1"/>
                </a:solidFill>
              </a:rPr>
              <a:t/>
            </a:r>
            <a:br>
              <a:rPr lang="en-US" sz="2000" smtClean="0">
                <a:solidFill>
                  <a:schemeClr val="tx1"/>
                </a:solidFill>
              </a:rPr>
            </a:br>
            <a:endParaRPr lang="en-US" smtClean="0"/>
          </a:p>
        </p:txBody>
      </p:sp>
      <p:pic>
        <p:nvPicPr>
          <p:cNvPr id="25603" name="Picture 6" descr="http://shop.ascd.org/images/109002.jpg"/>
          <p:cNvPicPr>
            <a:picLocks noChangeAspect="1" noChangeArrowheads="1"/>
          </p:cNvPicPr>
          <p:nvPr/>
        </p:nvPicPr>
        <p:blipFill>
          <a:blip r:embed="rId2" cstate="print"/>
          <a:srcRect/>
          <a:stretch>
            <a:fillRect/>
          </a:stretch>
        </p:blipFill>
        <p:spPr bwMode="auto">
          <a:xfrm>
            <a:off x="457200" y="2286000"/>
            <a:ext cx="2498725" cy="3124200"/>
          </a:xfrm>
          <a:prstGeom prst="rect">
            <a:avLst/>
          </a:prstGeom>
          <a:noFill/>
          <a:ln w="9525">
            <a:noFill/>
            <a:miter lim="800000"/>
            <a:headEnd/>
            <a:tailEnd/>
          </a:ln>
        </p:spPr>
      </p:pic>
      <p:pic>
        <p:nvPicPr>
          <p:cNvPr id="25604" name="Picture 7"/>
          <p:cNvPicPr>
            <a:picLocks noChangeAspect="1" noChangeArrowheads="1"/>
          </p:cNvPicPr>
          <p:nvPr/>
        </p:nvPicPr>
        <p:blipFill>
          <a:blip r:embed="rId3" cstate="print"/>
          <a:srcRect/>
          <a:stretch>
            <a:fillRect/>
          </a:stretch>
        </p:blipFill>
        <p:spPr bwMode="auto">
          <a:xfrm>
            <a:off x="3048000" y="3276600"/>
            <a:ext cx="5946775" cy="16002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CA" smtClean="0"/>
              <a:t>A Camping Story</a:t>
            </a:r>
          </a:p>
        </p:txBody>
      </p:sp>
      <p:sp>
        <p:nvSpPr>
          <p:cNvPr id="9219" name="Content Placeholder 2"/>
          <p:cNvSpPr>
            <a:spLocks noGrp="1"/>
          </p:cNvSpPr>
          <p:nvPr>
            <p:ph idx="1"/>
          </p:nvPr>
        </p:nvSpPr>
        <p:spPr/>
        <p:txBody>
          <a:bodyPr/>
          <a:lstStyle/>
          <a:p>
            <a:r>
              <a:rPr lang="en-CA" smtClean="0"/>
              <a:t>based on a Tribes strategy called “Novel in an Hour”</a:t>
            </a:r>
          </a:p>
          <a:p>
            <a:r>
              <a:rPr lang="en-CA" smtClean="0"/>
              <a:t>effective for helping students consolidate skills, knowledge, concepts, vocabulary during a unit or review at the end of a unit</a:t>
            </a:r>
          </a:p>
          <a:p>
            <a:r>
              <a:rPr lang="en-CA" smtClean="0"/>
              <a:t>students work in small groups to write one chapter of a story where the characters must solve a problem to be able to move forward in the story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CA" smtClean="0"/>
              <a:t>“Shirley, Liisa, and Karen Go Camping”</a:t>
            </a:r>
          </a:p>
        </p:txBody>
      </p:sp>
      <p:sp>
        <p:nvSpPr>
          <p:cNvPr id="10243" name="Content Placeholder 2"/>
          <p:cNvSpPr>
            <a:spLocks noGrp="1"/>
          </p:cNvSpPr>
          <p:nvPr>
            <p:ph idx="1"/>
          </p:nvPr>
        </p:nvSpPr>
        <p:spPr/>
        <p:txBody>
          <a:bodyPr/>
          <a:lstStyle/>
          <a:p>
            <a:endParaRPr lang="en-CA" smtClean="0"/>
          </a:p>
          <a:p>
            <a:r>
              <a:rPr lang="en-CA" smtClean="0"/>
              <a:t>Chapter 1:  Putting Up The Tent</a:t>
            </a:r>
          </a:p>
          <a:p>
            <a:r>
              <a:rPr lang="en-CA" smtClean="0"/>
              <a:t>Chapter 2:</a:t>
            </a:r>
          </a:p>
          <a:p>
            <a:r>
              <a:rPr lang="en-CA" smtClean="0"/>
              <a:t>Chapter 3:</a:t>
            </a:r>
          </a:p>
          <a:p>
            <a:r>
              <a:rPr lang="en-CA" smtClean="0"/>
              <a:t>Chapter 4:</a:t>
            </a:r>
          </a:p>
          <a:p>
            <a:r>
              <a:rPr lang="en-CA" smtClean="0"/>
              <a:t>Chapter 5:</a:t>
            </a:r>
          </a:p>
          <a:p>
            <a:r>
              <a:rPr lang="en-CA" smtClean="0"/>
              <a:t>Chapter 6 (and conclusion):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mtClean="0"/>
              <a:t>Session Goals</a:t>
            </a:r>
          </a:p>
        </p:txBody>
      </p:sp>
      <p:sp>
        <p:nvSpPr>
          <p:cNvPr id="3075" name="Rectangle 3"/>
          <p:cNvSpPr>
            <a:spLocks noGrp="1" noChangeArrowheads="1"/>
          </p:cNvSpPr>
          <p:nvPr>
            <p:ph type="body" idx="1"/>
          </p:nvPr>
        </p:nvSpPr>
        <p:spPr/>
        <p:txBody>
          <a:bodyPr/>
          <a:lstStyle/>
          <a:p>
            <a:pPr eaLnBrk="1" hangingPunct="1"/>
            <a:r>
              <a:rPr lang="en-CA" sz="2400" smtClean="0"/>
              <a:t>Understand how open tasks allow access to the mathematics for all students</a:t>
            </a:r>
            <a:endParaRPr lang="en-US" sz="2400" smtClean="0"/>
          </a:p>
          <a:p>
            <a:pPr eaLnBrk="1" hangingPunct="1"/>
            <a:r>
              <a:rPr lang="en-CA" sz="2400" smtClean="0"/>
              <a:t>Make sense of the process for creating open tasks/questions</a:t>
            </a:r>
            <a:endParaRPr lang="en-US" sz="2400" smtClean="0"/>
          </a:p>
          <a:p>
            <a:pPr eaLnBrk="1" hangingPunct="1"/>
            <a:r>
              <a:rPr lang="en-CA" sz="2400" smtClean="0"/>
              <a:t>Practice creating open tasks and determining where they fit with the MATCH template</a:t>
            </a:r>
            <a:endParaRPr lang="en-US" sz="2400" smtClean="0"/>
          </a:p>
          <a:p>
            <a:pPr eaLnBrk="1" hangingPunct="1"/>
            <a:r>
              <a:rPr lang="en-CA" sz="2400" smtClean="0"/>
              <a:t>Practice anticipating difficulties to create scaffolding questions</a:t>
            </a:r>
            <a:endParaRPr lang="en-US" sz="2400" smtClean="0"/>
          </a:p>
          <a:p>
            <a:pPr eaLnBrk="1" hangingPunct="1"/>
            <a:r>
              <a:rPr lang="en-CA" sz="2400" smtClean="0"/>
              <a:t>Practice focussed conversations with critical friends</a:t>
            </a:r>
            <a:endParaRPr lang="en-US" sz="2400" smtClean="0"/>
          </a:p>
          <a:p>
            <a:pPr eaLnBrk="1" hangingPunct="1">
              <a:spcAft>
                <a:spcPts val="600"/>
              </a:spcAft>
              <a:buFontTx/>
              <a:buNone/>
            </a:pPr>
            <a:endParaRPr lang="en-US" sz="2400" smtClean="0"/>
          </a:p>
          <a:p>
            <a:pPr eaLnBrk="1" hangingPunct="1">
              <a:spcAft>
                <a:spcPts val="600"/>
              </a:spcAft>
            </a:pPr>
            <a:endParaRPr lang="en-US" sz="24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CA" smtClean="0"/>
              <a:t>Writing Your Chapter</a:t>
            </a:r>
          </a:p>
        </p:txBody>
      </p:sp>
      <p:sp>
        <p:nvSpPr>
          <p:cNvPr id="11267" name="Content Placeholder 2"/>
          <p:cNvSpPr>
            <a:spLocks noGrp="1"/>
          </p:cNvSpPr>
          <p:nvPr>
            <p:ph idx="1"/>
          </p:nvPr>
        </p:nvSpPr>
        <p:spPr/>
        <p:txBody>
          <a:bodyPr/>
          <a:lstStyle/>
          <a:p>
            <a:r>
              <a:rPr lang="en-CA" smtClean="0"/>
              <a:t>Describe an incident that involves the characters solving some sort of proportion problem.</a:t>
            </a:r>
          </a:p>
          <a:p>
            <a:r>
              <a:rPr lang="en-CA" smtClean="0"/>
              <a:t>Write your chapter on a single sheet of paper.  Illustrations are optional.</a:t>
            </a:r>
          </a:p>
          <a:p>
            <a:r>
              <a:rPr lang="en-CA" smtClean="0"/>
              <a:t>Share your chapter using the document camera.</a:t>
            </a:r>
          </a:p>
          <a:p>
            <a:r>
              <a:rPr lang="en-CA" smtClean="0"/>
              <a:t>You have 15-20 min. to write your chapter.</a:t>
            </a:r>
          </a:p>
          <a:p>
            <a:endParaRPr lang="en-CA"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t>Carousel Plans</a:t>
            </a:r>
          </a:p>
        </p:txBody>
      </p:sp>
      <p:pic>
        <p:nvPicPr>
          <p:cNvPr id="20483" name="Content Placeholder 5" descr="dmo0056l.jpg"/>
          <p:cNvPicPr>
            <a:picLocks noGrp="1" noChangeAspect="1"/>
          </p:cNvPicPr>
          <p:nvPr>
            <p:ph idx="1"/>
          </p:nvPr>
        </p:nvPicPr>
        <p:blipFill>
          <a:blip r:embed="rId2" cstate="print"/>
          <a:srcRect/>
          <a:stretch>
            <a:fillRect/>
          </a:stretch>
        </p:blipFill>
        <p:spPr>
          <a:xfrm>
            <a:off x="990600" y="1981200"/>
            <a:ext cx="4446588" cy="36576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r>
              <a:rPr lang="en-US"/>
              <a:t>K-12 Carousel</a:t>
            </a:r>
          </a:p>
        </p:txBody>
      </p:sp>
      <p:sp>
        <p:nvSpPr>
          <p:cNvPr id="222211" name="Rectangle 3"/>
          <p:cNvSpPr>
            <a:spLocks noGrp="1" noChangeArrowheads="1"/>
          </p:cNvSpPr>
          <p:nvPr>
            <p:ph type="body" idx="1"/>
          </p:nvPr>
        </p:nvSpPr>
        <p:spPr>
          <a:xfrm>
            <a:off x="539750" y="1952625"/>
            <a:ext cx="8229600" cy="4500563"/>
          </a:xfrm>
        </p:spPr>
        <p:txBody>
          <a:bodyPr/>
          <a:lstStyle/>
          <a:p>
            <a:r>
              <a:rPr lang="en-US"/>
              <a:t>Your group will carousel to each breakout group to examine the artifacts and/or visual representations of learning.  </a:t>
            </a:r>
          </a:p>
          <a:p>
            <a:pPr>
              <a:buFontTx/>
              <a:buNone/>
            </a:pPr>
            <a:endParaRPr lang="en-US"/>
          </a:p>
          <a:p>
            <a:r>
              <a:rPr lang="en-US"/>
              <a:t>Each breakout group representative will be assigned the role of “tour guide” for their focused breakout room visit.  This is your opportunity to highlight key learning.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t>K-12 Carousel</a:t>
            </a:r>
          </a:p>
        </p:txBody>
      </p:sp>
      <p:sp>
        <p:nvSpPr>
          <p:cNvPr id="159747" name="Rectangle 3"/>
          <p:cNvSpPr>
            <a:spLocks noGrp="1" noChangeArrowheads="1"/>
          </p:cNvSpPr>
          <p:nvPr>
            <p:ph type="body" idx="1"/>
          </p:nvPr>
        </p:nvSpPr>
        <p:spPr>
          <a:xfrm>
            <a:off x="539750" y="1952625"/>
            <a:ext cx="8229600" cy="4500563"/>
          </a:xfrm>
        </p:spPr>
        <p:txBody>
          <a:bodyPr/>
          <a:lstStyle/>
          <a:p>
            <a:r>
              <a:rPr lang="en-US"/>
              <a:t>You will be assigned a number.  This is your GROUP #.</a:t>
            </a:r>
          </a:p>
          <a:p>
            <a:r>
              <a:rPr lang="en-US"/>
              <a:t>Tomorrow morning you will report to your first breakout room at 8:30am (see schedule):</a:t>
            </a:r>
          </a:p>
          <a:p>
            <a:endParaRPr lang="en-US"/>
          </a:p>
          <a:p>
            <a:endParaRPr lang="en-US" sz="2400"/>
          </a:p>
          <a:p>
            <a:endParaRPr lang="en-US" sz="2400"/>
          </a:p>
          <a:p>
            <a:endParaRPr lang="en-US" sz="2400"/>
          </a:p>
          <a:p>
            <a:endParaRPr lang="en-US" sz="2400"/>
          </a:p>
        </p:txBody>
      </p:sp>
      <p:pic>
        <p:nvPicPr>
          <p:cNvPr id="159748" name="Picture 4"/>
          <p:cNvPicPr>
            <a:picLocks noChangeAspect="1" noChangeArrowheads="1"/>
          </p:cNvPicPr>
          <p:nvPr/>
        </p:nvPicPr>
        <p:blipFill>
          <a:blip r:embed="rId3" cstate="print"/>
          <a:srcRect/>
          <a:stretch>
            <a:fillRect/>
          </a:stretch>
        </p:blipFill>
        <p:spPr bwMode="auto">
          <a:xfrm>
            <a:off x="574675" y="4567238"/>
            <a:ext cx="8245475" cy="22098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a:t>K-12 Carousel</a:t>
            </a:r>
          </a:p>
        </p:txBody>
      </p:sp>
      <p:sp>
        <p:nvSpPr>
          <p:cNvPr id="224259" name="Rectangle 3"/>
          <p:cNvSpPr>
            <a:spLocks noGrp="1" noChangeArrowheads="1"/>
          </p:cNvSpPr>
          <p:nvPr>
            <p:ph type="body" idx="1"/>
          </p:nvPr>
        </p:nvSpPr>
        <p:spPr>
          <a:xfrm>
            <a:off x="539750" y="1952625"/>
            <a:ext cx="8229600" cy="4500563"/>
          </a:xfrm>
        </p:spPr>
        <p:txBody>
          <a:bodyPr/>
          <a:lstStyle/>
          <a:p>
            <a:r>
              <a:rPr lang="en-US"/>
              <a:t>You are encouraged to share your observations as a collective throughout the carousel.</a:t>
            </a:r>
          </a:p>
          <a:p>
            <a:pPr>
              <a:buFontTx/>
              <a:buNone/>
            </a:pPr>
            <a:endParaRPr lang="en-US"/>
          </a:p>
          <a:p>
            <a:r>
              <a:rPr lang="en-US"/>
              <a:t>At the end of the carousel, each person will be asked to record 1-5 words that describe the connections made during the carousel on the graffiti paper posted outside of Central Hall.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Revisit Session Goals</a:t>
            </a:r>
          </a:p>
        </p:txBody>
      </p:sp>
      <p:sp>
        <p:nvSpPr>
          <p:cNvPr id="26627" name="Rectangle 3"/>
          <p:cNvSpPr>
            <a:spLocks noGrp="1" noChangeArrowheads="1"/>
          </p:cNvSpPr>
          <p:nvPr>
            <p:ph type="body" idx="1"/>
          </p:nvPr>
        </p:nvSpPr>
        <p:spPr/>
        <p:txBody>
          <a:bodyPr/>
          <a:lstStyle/>
          <a:p>
            <a:pPr eaLnBrk="1" hangingPunct="1"/>
            <a:r>
              <a:rPr lang="en-CA" sz="2400" smtClean="0"/>
              <a:t>Understand how open tasks allow access to the mathematics for all students</a:t>
            </a:r>
            <a:endParaRPr lang="en-US" sz="2400" smtClean="0"/>
          </a:p>
          <a:p>
            <a:pPr eaLnBrk="1" hangingPunct="1"/>
            <a:r>
              <a:rPr lang="en-CA" sz="2400" smtClean="0"/>
              <a:t>Make sense of the process for creating open tasks/questions</a:t>
            </a:r>
            <a:endParaRPr lang="en-US" sz="2400" smtClean="0"/>
          </a:p>
          <a:p>
            <a:pPr eaLnBrk="1" hangingPunct="1"/>
            <a:r>
              <a:rPr lang="en-CA" sz="2400" smtClean="0"/>
              <a:t>Practice creating open tasks and determining where they fit with the MATCH template</a:t>
            </a:r>
            <a:endParaRPr lang="en-US" sz="2400" smtClean="0"/>
          </a:p>
          <a:p>
            <a:pPr eaLnBrk="1" hangingPunct="1"/>
            <a:r>
              <a:rPr lang="en-CA" sz="2400" smtClean="0"/>
              <a:t>Practice anticipating difficulties to create scaffolding questions</a:t>
            </a:r>
            <a:endParaRPr lang="en-US" sz="2400" smtClean="0"/>
          </a:p>
          <a:p>
            <a:pPr eaLnBrk="1" hangingPunct="1"/>
            <a:r>
              <a:rPr lang="en-CA" sz="2400" smtClean="0"/>
              <a:t>Practice focussed conversations with critical friends</a:t>
            </a:r>
            <a:endParaRPr lang="en-US" sz="2400" smtClean="0"/>
          </a:p>
          <a:p>
            <a:pPr eaLnBrk="1" hangingPunct="1">
              <a:spcAft>
                <a:spcPts val="600"/>
              </a:spcAft>
              <a:buFontTx/>
              <a:buNone/>
            </a:pPr>
            <a:endParaRPr lang="en-US" sz="2400" smtClean="0"/>
          </a:p>
          <a:p>
            <a:pPr eaLnBrk="1" hangingPunct="1">
              <a:spcAft>
                <a:spcPts val="600"/>
              </a:spcAft>
            </a:pPr>
            <a:endParaRPr lang="en-US" sz="24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lstStyle/>
          <a:p>
            <a:r>
              <a:rPr lang="en-US" dirty="0" smtClean="0"/>
              <a:t>Postcards from </a:t>
            </a:r>
            <a:r>
              <a:rPr lang="en-US" dirty="0" err="1" smtClean="0"/>
              <a:t>Camppp</a:t>
            </a:r>
            <a:endParaRPr lang="en-US" dirty="0"/>
          </a:p>
        </p:txBody>
      </p:sp>
      <p:sp>
        <p:nvSpPr>
          <p:cNvPr id="3" name="Content Placeholder 2"/>
          <p:cNvSpPr>
            <a:spLocks noGrp="1"/>
          </p:cNvSpPr>
          <p:nvPr>
            <p:ph idx="1"/>
          </p:nvPr>
        </p:nvSpPr>
        <p:spPr>
          <a:xfrm>
            <a:off x="457200" y="1676400"/>
            <a:ext cx="6096000" cy="4724400"/>
          </a:xfrm>
        </p:spPr>
        <p:txBody>
          <a:bodyPr/>
          <a:lstStyle/>
          <a:p>
            <a:pPr>
              <a:buNone/>
            </a:pPr>
            <a:r>
              <a:rPr lang="en-US" i="1" dirty="0" smtClean="0"/>
              <a:t>Wish you were here:</a:t>
            </a:r>
          </a:p>
          <a:p>
            <a:pPr marL="0" indent="0">
              <a:buNone/>
            </a:pPr>
            <a:r>
              <a:rPr lang="en-US" dirty="0" smtClean="0"/>
              <a:t>Send a postcard to a colleague/ administrator…telling them about what they missed</a:t>
            </a:r>
          </a:p>
          <a:p>
            <a:pPr marL="0" indent="0">
              <a:buNone/>
            </a:pPr>
            <a:endParaRPr lang="en-US" i="1" dirty="0" smtClean="0"/>
          </a:p>
          <a:p>
            <a:pPr marL="0" indent="0">
              <a:buNone/>
            </a:pPr>
            <a:r>
              <a:rPr lang="en-US" i="1" dirty="0" smtClean="0"/>
              <a:t>A reminder from Math </a:t>
            </a:r>
            <a:r>
              <a:rPr lang="en-US" i="1" dirty="0" err="1" smtClean="0"/>
              <a:t>Camppp</a:t>
            </a:r>
            <a:endParaRPr lang="en-US" i="1" dirty="0" smtClean="0"/>
          </a:p>
          <a:p>
            <a:pPr marL="0" indent="0">
              <a:buNone/>
            </a:pPr>
            <a:r>
              <a:rPr lang="en-US" dirty="0" smtClean="0"/>
              <a:t>Write yourself a postcard to remind yourself of a goal that you set for yourself this year.</a:t>
            </a:r>
          </a:p>
        </p:txBody>
      </p:sp>
      <p:pic>
        <p:nvPicPr>
          <p:cNvPr id="44034" name="Picture 2" descr="http://www.maxcor.com/img/View_of_Kempenfelt_Bay.jpg"/>
          <p:cNvPicPr>
            <a:picLocks noChangeAspect="1" noChangeArrowheads="1"/>
          </p:cNvPicPr>
          <p:nvPr/>
        </p:nvPicPr>
        <p:blipFill>
          <a:blip r:embed="rId2" cstate="print"/>
          <a:srcRect/>
          <a:stretch>
            <a:fillRect/>
          </a:stretch>
        </p:blipFill>
        <p:spPr bwMode="auto">
          <a:xfrm>
            <a:off x="6502092" y="1828801"/>
            <a:ext cx="2234237" cy="1676400"/>
          </a:xfrm>
          <a:prstGeom prst="rect">
            <a:avLst/>
          </a:prstGeom>
          <a:noFill/>
        </p:spPr>
      </p:pic>
      <p:sp>
        <p:nvSpPr>
          <p:cNvPr id="5" name="Rectangle 4"/>
          <p:cNvSpPr/>
          <p:nvPr/>
        </p:nvSpPr>
        <p:spPr>
          <a:xfrm>
            <a:off x="6477000" y="4114800"/>
            <a:ext cx="2286000" cy="24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Drop your postcards off in the boxes tomorrow morning</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pic>
        <p:nvPicPr>
          <p:cNvPr id="43016" name="Picture 8"/>
          <p:cNvPicPr>
            <a:picLocks noChangeAspect="1" noChangeArrowheads="1"/>
          </p:cNvPicPr>
          <p:nvPr/>
        </p:nvPicPr>
        <p:blipFill>
          <a:blip r:embed="rId2" cstate="print"/>
          <a:srcRect l="7813" t="21875" r="15625" b="16667"/>
          <a:stretch>
            <a:fillRect/>
          </a:stretch>
        </p:blipFill>
        <p:spPr bwMode="auto">
          <a:xfrm>
            <a:off x="838200" y="1752600"/>
            <a:ext cx="74676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Exit Card</a:t>
            </a:r>
          </a:p>
        </p:txBody>
      </p:sp>
      <p:pic>
        <p:nvPicPr>
          <p:cNvPr id="27652" name="Picture 2" descr="http://stuckattheairport.com/wp-content/uploads/2009/03/exit-sign.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19800" y="4267200"/>
            <a:ext cx="2857500" cy="2857500"/>
          </a:xfrm>
          <a:prstGeom prst="rect">
            <a:avLst/>
          </a:prstGeom>
          <a:noFill/>
          <a:ln w="9525">
            <a:noFill/>
            <a:miter lim="800000"/>
            <a:headEnd/>
            <a:tailEnd/>
          </a:ln>
        </p:spPr>
      </p:pic>
      <p:sp>
        <p:nvSpPr>
          <p:cNvPr id="27653" name="Rectangle 5"/>
          <p:cNvSpPr>
            <a:spLocks noGrp="1" noChangeArrowheads="1"/>
          </p:cNvSpPr>
          <p:nvPr>
            <p:ph idx="1"/>
          </p:nvPr>
        </p:nvSpPr>
        <p:spPr bwMode="auto">
          <a:xfrm>
            <a:off x="533400" y="2337881"/>
            <a:ext cx="861060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Write a 10 word summary related to:</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400050" lvl="1" indent="0">
              <a:spcBef>
                <a:spcPct val="0"/>
              </a:spcBef>
            </a:pPr>
            <a:r>
              <a:rPr kumimoji="0" lang="en-C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characteristics of an open task</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400050" lvl="1" indent="0">
              <a:spcBef>
                <a:spcPct val="0"/>
              </a:spcBef>
            </a:pPr>
            <a:r>
              <a:rPr kumimoji="0" lang="en-C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benefits of an open task</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400050" lvl="1" indent="0">
              <a:spcBef>
                <a:spcPct val="0"/>
              </a:spcBef>
            </a:pPr>
            <a:r>
              <a:rPr kumimoji="0" lang="en-C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challenges of writing an open task</a:t>
            </a:r>
            <a:endParaRPr kumimoji="0" lang="en-CA"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mtClean="0"/>
              <a:t>Letters from Camppp</a:t>
            </a:r>
          </a:p>
        </p:txBody>
      </p:sp>
      <p:pic>
        <p:nvPicPr>
          <p:cNvPr id="28675" name="Content Placeholder 3" descr="http://i.huffpost.com/gen/181418/LETTERS-FROM-CAMP.jpg"/>
          <p:cNvPicPr>
            <a:picLocks noGrp="1"/>
          </p:cNvPicPr>
          <p:nvPr>
            <p:ph idx="1"/>
          </p:nvPr>
        </p:nvPicPr>
        <p:blipFill>
          <a:blip r:embed="rId2" cstate="print"/>
          <a:srcRect/>
          <a:stretch>
            <a:fillRect/>
          </a:stretch>
        </p:blipFill>
        <p:spPr>
          <a:xfrm>
            <a:off x="2590800" y="1752600"/>
            <a:ext cx="3238500" cy="47244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Try an Open Task</a:t>
            </a:r>
          </a:p>
        </p:txBody>
      </p:sp>
      <p:sp>
        <p:nvSpPr>
          <p:cNvPr id="4099" name="Content Placeholder 2"/>
          <p:cNvSpPr>
            <a:spLocks noGrp="1"/>
          </p:cNvSpPr>
          <p:nvPr>
            <p:ph idx="1"/>
          </p:nvPr>
        </p:nvSpPr>
        <p:spPr/>
        <p:txBody>
          <a:bodyPr/>
          <a:lstStyle/>
          <a:p>
            <a:pPr eaLnBrk="1" hangingPunct="1">
              <a:buFontTx/>
              <a:buNone/>
            </a:pPr>
            <a:r>
              <a:rPr lang="en-CA" smtClean="0"/>
              <a:t>     What’s the Same? What’s Different? </a:t>
            </a:r>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aylor Mali on what teachers make.wmv">
            <a:hlinkClick r:id="" action="ppaction://media"/>
          </p:cNvPr>
          <p:cNvPicPr>
            <a:picLocks noRot="1" noChangeAspect="1"/>
          </p:cNvPicPr>
          <p:nvPr>
            <a:videoFile r:link="rId1"/>
          </p:nvPr>
        </p:nvPicPr>
        <p:blipFill>
          <a:blip r:embed="rId3" cstate="print"/>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Open Questions</a:t>
            </a:r>
          </a:p>
        </p:txBody>
      </p:sp>
      <p:sp>
        <p:nvSpPr>
          <p:cNvPr id="5123" name="Content Placeholder 2"/>
          <p:cNvSpPr>
            <a:spLocks noGrp="1"/>
          </p:cNvSpPr>
          <p:nvPr>
            <p:ph idx="1"/>
          </p:nvPr>
        </p:nvSpPr>
        <p:spPr/>
        <p:txBody>
          <a:bodyPr/>
          <a:lstStyle/>
          <a:p>
            <a:pPr eaLnBrk="1" hangingPunct="1"/>
            <a:r>
              <a:rPr lang="en-US" smtClean="0"/>
              <a:t>What makes a question open?</a:t>
            </a:r>
          </a:p>
          <a:p>
            <a:pPr eaLnBrk="1" hangingPunct="1"/>
            <a:r>
              <a:rPr lang="en-US" smtClean="0"/>
              <a:t>Why might you want to use an open question?</a:t>
            </a:r>
          </a:p>
          <a:p>
            <a:pPr eaLnBrk="1" hangingPunct="1"/>
            <a:r>
              <a:rPr lang="en-US" smtClean="0"/>
              <a:t>What benefits are there?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33400" y="1828800"/>
            <a:ext cx="8229600" cy="1066800"/>
          </a:xfrm>
        </p:spPr>
        <p:txBody>
          <a:bodyPr/>
          <a:lstStyle/>
          <a:p>
            <a:pPr eaLnBrk="1" hangingPunct="1"/>
            <a:r>
              <a:rPr lang="en-US" smtClean="0"/>
              <a:t>Think/Pair/Share</a:t>
            </a:r>
            <a:br>
              <a:rPr lang="en-US" smtClean="0"/>
            </a:br>
            <a:r>
              <a:rPr lang="en-US" smtClean="0"/>
              <a:t/>
            </a:r>
            <a:br>
              <a:rPr lang="en-US" smtClean="0"/>
            </a:br>
            <a:r>
              <a:rPr lang="en-US" smtClean="0"/>
              <a:t/>
            </a:r>
            <a:br>
              <a:rPr lang="en-US" smtClean="0"/>
            </a:br>
            <a:r>
              <a:rPr lang="en-US" smtClean="0"/>
              <a:t>                     </a:t>
            </a:r>
            <a:br>
              <a:rPr lang="en-US" smtClean="0"/>
            </a:br>
            <a:r>
              <a:rPr lang="en-US" smtClean="0"/>
              <a:t>                  Sticky Note Pile Up</a:t>
            </a:r>
          </a:p>
        </p:txBody>
      </p:sp>
      <p:pic>
        <p:nvPicPr>
          <p:cNvPr id="6147" name="Content Placeholder 3" descr="NCA1Y8ON5CA1UJSRQCADCPVROCA917TAGCATVT8TWCAESJL8XCAMKGSBYCAL3KBR5CAKE3YQ6CACK0SP7CA70MLWDCA21CE2GCA77S9JFCAOL992WCA9F1KCRCAZBV95HCAXRS210CAJ0UQ7ICA17JC2X.jpg"/>
          <p:cNvPicPr>
            <a:picLocks noGrp="1" noChangeAspect="1"/>
          </p:cNvPicPr>
          <p:nvPr>
            <p:ph idx="1"/>
          </p:nvPr>
        </p:nvPicPr>
        <p:blipFill>
          <a:blip r:embed="rId2" cstate="print"/>
          <a:srcRect/>
          <a:stretch>
            <a:fillRect/>
          </a:stretch>
        </p:blipFill>
        <p:spPr>
          <a:xfrm>
            <a:off x="304800" y="2057400"/>
            <a:ext cx="2943225" cy="294322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Minds On? Action? Consolidate</a:t>
            </a:r>
          </a:p>
        </p:txBody>
      </p:sp>
      <p:sp>
        <p:nvSpPr>
          <p:cNvPr id="7171" name="Content Placeholder 2"/>
          <p:cNvSpPr>
            <a:spLocks noGrp="1"/>
          </p:cNvSpPr>
          <p:nvPr>
            <p:ph idx="1"/>
          </p:nvPr>
        </p:nvSpPr>
        <p:spPr>
          <a:xfrm>
            <a:off x="457200" y="1524000"/>
            <a:ext cx="8229600" cy="1447800"/>
          </a:xfrm>
        </p:spPr>
        <p:txBody>
          <a:bodyPr/>
          <a:lstStyle/>
          <a:p>
            <a:pPr eaLnBrk="1" hangingPunct="1">
              <a:buFontTx/>
              <a:buNone/>
            </a:pPr>
            <a:r>
              <a:rPr lang="en-US" smtClean="0"/>
              <a:t>If the learning goal was:</a:t>
            </a:r>
          </a:p>
          <a:p>
            <a:pPr eaLnBrk="1" hangingPunct="1">
              <a:buFontTx/>
              <a:buNone/>
            </a:pPr>
            <a:r>
              <a:rPr lang="en-CA" sz="1600" smtClean="0"/>
              <a:t>Use mathematical models to represent, predict, and compare and contrast relationships given numerically.</a:t>
            </a:r>
            <a:endParaRPr lang="en-US" sz="1600" smtClean="0"/>
          </a:p>
        </p:txBody>
      </p:sp>
      <p:sp>
        <p:nvSpPr>
          <p:cNvPr id="4" name="Content Placeholder 2"/>
          <p:cNvSpPr txBox="1">
            <a:spLocks/>
          </p:cNvSpPr>
          <p:nvPr/>
        </p:nvSpPr>
        <p:spPr bwMode="auto">
          <a:xfrm>
            <a:off x="381000" y="2743200"/>
            <a:ext cx="8229600" cy="1447800"/>
          </a:xfrm>
          <a:prstGeom prst="rect">
            <a:avLst/>
          </a:prstGeom>
          <a:noFill/>
          <a:ln w="9525">
            <a:noFill/>
            <a:miter lim="800000"/>
            <a:headEnd/>
            <a:tailEnd/>
          </a:ln>
        </p:spPr>
        <p:txBody>
          <a:bodyPr/>
          <a:lstStyle/>
          <a:p>
            <a:pPr marL="342900" indent="-342900">
              <a:spcBef>
                <a:spcPct val="20000"/>
              </a:spcBef>
              <a:defRPr/>
            </a:pPr>
            <a:r>
              <a:rPr lang="en-US" sz="3200" kern="0" dirty="0">
                <a:latin typeface="+mn-lt"/>
                <a:cs typeface="+mn-cs"/>
              </a:rPr>
              <a:t>And the big idea was:</a:t>
            </a:r>
          </a:p>
          <a:p>
            <a:pPr>
              <a:defRPr/>
            </a:pPr>
            <a:r>
              <a:rPr lang="en-CA" sz="1200" b="1" dirty="0"/>
              <a:t>Expectation: Modelling Graphically (MAP4C)</a:t>
            </a:r>
            <a:endParaRPr lang="en-US" sz="1200" dirty="0"/>
          </a:p>
          <a:p>
            <a:pPr>
              <a:defRPr/>
            </a:pPr>
            <a:r>
              <a:rPr lang="en-US" sz="1200" dirty="0"/>
              <a:t>2.6 recognize that a linear model corresponds to a constant increase or decrease over equal intervals and that an exponential model corresponds to a constant </a:t>
            </a:r>
            <a:r>
              <a:rPr lang="en-US" sz="1200" i="1" dirty="0"/>
              <a:t>percentage </a:t>
            </a:r>
            <a:r>
              <a:rPr lang="en-US" sz="1200" dirty="0"/>
              <a:t>increase or decrease over equal intervals, select a model (i.e., linear, quadratic, exponential) to represent the relationship between numerical data graphically and algebraically, using a variety of tools (e.g., graphing technology) and strategies (e.g., finite differences, regression), and solve related problems</a:t>
            </a:r>
          </a:p>
          <a:p>
            <a:pPr>
              <a:defRPr/>
            </a:pPr>
            <a:r>
              <a:rPr lang="en-US" sz="1200" b="1" dirty="0"/>
              <a:t>Expectation: Characteristics of Functions - Using Function Models to Solve Problems (MHF4U)</a:t>
            </a:r>
            <a:endParaRPr lang="en-US" sz="1200" dirty="0"/>
          </a:p>
          <a:p>
            <a:pPr>
              <a:defRPr/>
            </a:pPr>
            <a:r>
              <a:rPr lang="en-US" sz="1200" dirty="0"/>
              <a:t>3.3 solve problems, using a variety of tools and strategies, including problems arising from real-world applications, by reasoning with functions and by applying concepts and procedures involving functions (e.g., by constructing a function model from data, using the model to determine mathematical results, and interpreting and communicating the results within the context of the problem)</a:t>
            </a:r>
            <a:endParaRPr lang="en-US" sz="1200" kern="0" dirty="0">
              <a:latin typeface="+mn-lt"/>
              <a:cs typeface="+mn-cs"/>
            </a:endParaRPr>
          </a:p>
        </p:txBody>
      </p:sp>
      <p:sp>
        <p:nvSpPr>
          <p:cNvPr id="5" name="Content Placeholder 2"/>
          <p:cNvSpPr txBox="1">
            <a:spLocks/>
          </p:cNvSpPr>
          <p:nvPr/>
        </p:nvSpPr>
        <p:spPr bwMode="auto">
          <a:xfrm>
            <a:off x="457200" y="5410200"/>
            <a:ext cx="8229600" cy="14478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lstStyle/>
          <a:p>
            <a:pPr>
              <a:spcBef>
                <a:spcPct val="20000"/>
              </a:spcBef>
              <a:defRPr/>
            </a:pPr>
            <a:r>
              <a:rPr lang="en-US" sz="2800" kern="0" dirty="0">
                <a:solidFill>
                  <a:schemeClr val="tx1"/>
                </a:solidFill>
              </a:rPr>
              <a:t>Where would you put this open question in the lesson?  Minds on? Action? Consolidate?  Why?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What if…</a:t>
            </a:r>
          </a:p>
        </p:txBody>
      </p:sp>
      <p:sp>
        <p:nvSpPr>
          <p:cNvPr id="8195" name="Content Placeholder 2"/>
          <p:cNvSpPr>
            <a:spLocks noGrp="1"/>
          </p:cNvSpPr>
          <p:nvPr>
            <p:ph idx="1"/>
          </p:nvPr>
        </p:nvSpPr>
        <p:spPr>
          <a:xfrm>
            <a:off x="457200" y="1905000"/>
            <a:ext cx="8229600" cy="1447800"/>
          </a:xfrm>
        </p:spPr>
        <p:txBody>
          <a:bodyPr/>
          <a:lstStyle/>
          <a:p>
            <a:pPr eaLnBrk="1" hangingPunct="1">
              <a:buFontTx/>
              <a:buNone/>
            </a:pPr>
            <a:r>
              <a:rPr lang="en-US" smtClean="0"/>
              <a:t>We changed the learning goal to:</a:t>
            </a:r>
          </a:p>
          <a:p>
            <a:pPr eaLnBrk="1" hangingPunct="1">
              <a:buFontTx/>
              <a:buNone/>
            </a:pPr>
            <a:r>
              <a:rPr lang="en-CA" sz="1800" smtClean="0"/>
              <a:t>Explore mathematical models to represent, predict, and compare and contrast relationships given numerically</a:t>
            </a:r>
            <a:endParaRPr lang="en-US" sz="1800" smtClean="0"/>
          </a:p>
        </p:txBody>
      </p:sp>
      <p:sp>
        <p:nvSpPr>
          <p:cNvPr id="4" name="Content Placeholder 2"/>
          <p:cNvSpPr txBox="1">
            <a:spLocks/>
          </p:cNvSpPr>
          <p:nvPr/>
        </p:nvSpPr>
        <p:spPr bwMode="auto">
          <a:xfrm>
            <a:off x="457200" y="4343400"/>
            <a:ext cx="8229600" cy="15240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spcBef>
                <a:spcPct val="20000"/>
              </a:spcBef>
              <a:defRPr/>
            </a:pPr>
            <a:r>
              <a:rPr lang="en-US" sz="2800" kern="0" dirty="0">
                <a:solidFill>
                  <a:schemeClr val="tx1"/>
                </a:solidFill>
              </a:rPr>
              <a:t>Where would you put this open question now?  Minds on? Action? Consolidate?  Why?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cstate="print"/>
          <a:srcRect/>
          <a:stretch>
            <a:fillRect/>
          </a:stretch>
        </p:blipFill>
        <p:spPr bwMode="auto">
          <a:xfrm>
            <a:off x="2667000" y="762000"/>
            <a:ext cx="41910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Failsafe Strategies</a:t>
            </a:r>
          </a:p>
        </p:txBody>
      </p:sp>
      <p:sp>
        <p:nvSpPr>
          <p:cNvPr id="12291" name="Content Placeholder 2"/>
          <p:cNvSpPr>
            <a:spLocks noGrp="1"/>
          </p:cNvSpPr>
          <p:nvPr>
            <p:ph idx="1"/>
          </p:nvPr>
        </p:nvSpPr>
        <p:spPr>
          <a:xfrm>
            <a:off x="457200" y="1676400"/>
            <a:ext cx="8229600" cy="4953000"/>
          </a:xfrm>
        </p:spPr>
        <p:txBody>
          <a:bodyPr/>
          <a:lstStyle/>
          <a:p>
            <a:pPr marL="457200" indent="-457200" eaLnBrk="1" hangingPunct="1">
              <a:spcAft>
                <a:spcPts val="600"/>
              </a:spcAft>
              <a:buFontTx/>
              <a:buAutoNum type="arabicPeriod"/>
            </a:pPr>
            <a:r>
              <a:rPr lang="en-US" sz="2000" smtClean="0"/>
              <a:t>Begin with the answer. Ask for the question. </a:t>
            </a:r>
            <a:r>
              <a:rPr lang="en-US" sz="2000" i="1" smtClean="0"/>
              <a:t>For example, the sum of two fractions is .What might the fractions be?</a:t>
            </a:r>
            <a:endParaRPr lang="en-US" sz="2000" smtClean="0"/>
          </a:p>
          <a:p>
            <a:pPr marL="457200" indent="-457200" eaLnBrk="1" hangingPunct="1">
              <a:spcAft>
                <a:spcPts val="600"/>
              </a:spcAft>
              <a:buFontTx/>
              <a:buAutoNum type="arabicPeriod"/>
            </a:pPr>
            <a:r>
              <a:rPr lang="en-US" sz="2000" smtClean="0"/>
              <a:t>Ask for similarities and differences. </a:t>
            </a:r>
            <a:r>
              <a:rPr lang="en-US" sz="2000" i="1" smtClean="0"/>
              <a:t>For example, how are y = 3x and y = 2x alike? How are they different?</a:t>
            </a:r>
            <a:endParaRPr lang="en-US" sz="2000" smtClean="0"/>
          </a:p>
          <a:p>
            <a:pPr marL="457200" indent="-457200" eaLnBrk="1" hangingPunct="1">
              <a:spcAft>
                <a:spcPts val="600"/>
              </a:spcAft>
              <a:buFontTx/>
              <a:buAutoNum type="arabicPeriod"/>
            </a:pPr>
            <a:r>
              <a:rPr lang="en-US" sz="2000" smtClean="0"/>
              <a:t>Leave certain information out of the problem, e.g. omit numbers. </a:t>
            </a:r>
            <a:r>
              <a:rPr lang="en-US" sz="2000" i="1" smtClean="0"/>
              <a:t>For example, two right triangles are similar. One has two side lengths of 4 and 6. The other has one side length of 12. What lengths could the other three sides be?</a:t>
            </a:r>
            <a:endParaRPr lang="en-US" sz="2000" smtClean="0"/>
          </a:p>
          <a:p>
            <a:pPr marL="457200" indent="-457200" eaLnBrk="1" hangingPunct="1">
              <a:spcAft>
                <a:spcPts val="600"/>
              </a:spcAft>
              <a:buFontTx/>
              <a:buAutoNum type="arabicPeriod"/>
            </a:pPr>
            <a:r>
              <a:rPr lang="en-US" sz="2000" smtClean="0"/>
              <a:t>Provide several numbers and math words; the student must create a sentence using all the numbers and words. </a:t>
            </a:r>
            <a:r>
              <a:rPr lang="en-US" sz="2000" i="1" smtClean="0"/>
              <a:t>For example, create a sentence that uses the words and numbers 40, 5, ratio, scale.</a:t>
            </a:r>
            <a:endParaRPr lang="en-US" sz="2000" smtClean="0"/>
          </a:p>
          <a:p>
            <a:pPr marL="457200" indent="-457200" eaLnBrk="1" hangingPunct="1">
              <a:spcAft>
                <a:spcPts val="600"/>
              </a:spcAft>
              <a:buFontTx/>
              <a:buAutoNum type="arabicPeriod"/>
            </a:pPr>
            <a:r>
              <a:rPr lang="en-US" sz="2000" smtClean="0"/>
              <a:t>Use “soft” language. </a:t>
            </a:r>
            <a:r>
              <a:rPr lang="en-US" sz="2000" i="1" smtClean="0"/>
              <a:t>For example, two ratios are “almost but not quite” equivalent. What might they be?</a:t>
            </a:r>
            <a:endParaRPr lang="en-US" sz="2000" smtClean="0"/>
          </a:p>
          <a:p>
            <a:pPr marL="457200" indent="-457200" eaLnBrk="1" hangingPunct="1"/>
            <a:endParaRPr lang="en-US"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2992&quot;&gt;&lt;property id=&quot;20148&quot; value=&quot;5&quot;/&gt;&lt;property id=&quot;20300&quot; value=&quot;Slide 2&quot;/&gt;&lt;property id=&quot;20307&quot; value=&quot;319&quot;/&gt;&lt;/object&gt;&lt;/object&gt;&lt;/object&gt;&lt;/database&gt;"/>
</p:tagLst>
</file>

<file path=ppt/theme/theme1.xml><?xml version="1.0" encoding="utf-8"?>
<a:theme xmlns:a="http://schemas.openxmlformats.org/drawingml/2006/main" name="CAMPPP+PPT_blank+template">
  <a:themeElements>
    <a:clrScheme name="CLIPS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LIPS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LIPS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IPS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IPS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IPS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IPS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IPS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IPS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IPS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IPS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IPS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IPS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IPS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CAMPPP+PPT_blank+template</Template>
  <TotalTime>656</TotalTime>
  <Words>1425</Words>
  <Application>Microsoft Office PowerPoint</Application>
  <PresentationFormat>On-screen Show (4:3)</PresentationFormat>
  <Paragraphs>126</Paragraphs>
  <Slides>30</Slides>
  <Notes>3</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Candara</vt:lpstr>
      <vt:lpstr>Times New Roman</vt:lpstr>
      <vt:lpstr>CAMPPP+PPT_blank+template</vt:lpstr>
      <vt:lpstr>Slide 1</vt:lpstr>
      <vt:lpstr>Session Goals</vt:lpstr>
      <vt:lpstr>Try an Open Task</vt:lpstr>
      <vt:lpstr>Open Questions</vt:lpstr>
      <vt:lpstr>Think/Pair/Share                                           Sticky Note Pile Up</vt:lpstr>
      <vt:lpstr>Minds On? Action? Consolidate</vt:lpstr>
      <vt:lpstr>What if…</vt:lpstr>
      <vt:lpstr>Slide 8</vt:lpstr>
      <vt:lpstr>Failsafe Strategies</vt:lpstr>
      <vt:lpstr>Opening up questions…</vt:lpstr>
      <vt:lpstr>Made some adjustments</vt:lpstr>
      <vt:lpstr>She then used failsafe strategy #2 to combine the two problems by asking:</vt:lpstr>
      <vt:lpstr>Your turn</vt:lpstr>
      <vt:lpstr>Practice:</vt:lpstr>
      <vt:lpstr>Remember</vt:lpstr>
      <vt:lpstr>Focused Conversations – Part II</vt:lpstr>
      <vt:lpstr>More on coaching                   Mathematics Coaching Actions:                                          Co-Planning </vt:lpstr>
      <vt:lpstr>A Camping Story</vt:lpstr>
      <vt:lpstr>“Shirley, Liisa, and Karen Go Camping”</vt:lpstr>
      <vt:lpstr>Writing Your Chapter</vt:lpstr>
      <vt:lpstr>Carousel Plans</vt:lpstr>
      <vt:lpstr>K-12 Carousel</vt:lpstr>
      <vt:lpstr>K-12 Carousel</vt:lpstr>
      <vt:lpstr>K-12 Carousel</vt:lpstr>
      <vt:lpstr>Revisit Session Goals</vt:lpstr>
      <vt:lpstr>Postcards from Camppp</vt:lpstr>
      <vt:lpstr>Reflection</vt:lpstr>
      <vt:lpstr>Exit Card</vt:lpstr>
      <vt:lpstr>Letters from Camppp</vt:lpstr>
      <vt:lpstr>Slide 30</vt:lpstr>
    </vt:vector>
  </TitlesOfParts>
  <Company>District School Board of Niagara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Liisa Suurtamm</dc:creator>
  <cp:lastModifiedBy>Liisa Suurtamm</cp:lastModifiedBy>
  <cp:revision>35</cp:revision>
  <dcterms:created xsi:type="dcterms:W3CDTF">2010-08-10T18:21:17Z</dcterms:created>
  <dcterms:modified xsi:type="dcterms:W3CDTF">2010-08-19T21:06:03Z</dcterms:modified>
</cp:coreProperties>
</file>